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9" r:id="rId3"/>
    <p:sldId id="261" r:id="rId4"/>
    <p:sldId id="311" r:id="rId5"/>
    <p:sldId id="267" r:id="rId6"/>
    <p:sldId id="312" r:id="rId7"/>
    <p:sldId id="266" r:id="rId8"/>
    <p:sldId id="294" r:id="rId9"/>
    <p:sldId id="366" r:id="rId10"/>
    <p:sldId id="326" r:id="rId11"/>
    <p:sldId id="323" r:id="rId12"/>
    <p:sldId id="268" r:id="rId13"/>
    <p:sldId id="332" r:id="rId14"/>
    <p:sldId id="333" r:id="rId15"/>
    <p:sldId id="334" r:id="rId16"/>
    <p:sldId id="335" r:id="rId17"/>
    <p:sldId id="339" r:id="rId18"/>
    <p:sldId id="330" r:id="rId19"/>
    <p:sldId id="365" r:id="rId20"/>
    <p:sldId id="364" r:id="rId21"/>
    <p:sldId id="269" r:id="rId22"/>
    <p:sldId id="286" r:id="rId23"/>
    <p:sldId id="314" r:id="rId24"/>
    <p:sldId id="315" r:id="rId25"/>
    <p:sldId id="293" r:id="rId26"/>
    <p:sldId id="316" r:id="rId27"/>
    <p:sldId id="270" r:id="rId28"/>
    <p:sldId id="303" r:id="rId29"/>
    <p:sldId id="271" r:id="rId30"/>
    <p:sldId id="318" r:id="rId31"/>
    <p:sldId id="272" r:id="rId32"/>
    <p:sldId id="340" r:id="rId33"/>
    <p:sldId id="341" r:id="rId34"/>
    <p:sldId id="342" r:id="rId35"/>
    <p:sldId id="273" r:id="rId36"/>
    <p:sldId id="307" r:id="rId37"/>
    <p:sldId id="274" r:id="rId38"/>
    <p:sldId id="309" r:id="rId39"/>
    <p:sldId id="284" r:id="rId40"/>
    <p:sldId id="285" r:id="rId41"/>
    <p:sldId id="363" r:id="rId42"/>
    <p:sldId id="360" r:id="rId43"/>
    <p:sldId id="361" r:id="rId44"/>
    <p:sldId id="357" r:id="rId45"/>
  </p:sldIdLst>
  <p:sldSz cx="12192000" cy="6858000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영준" initials="박" lastIdx="2" clrIdx="0"/>
  <p:cmAuthor id="2" name="김 세진" initials="김세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9EA"/>
    <a:srgbClr val="FCD8DB"/>
    <a:srgbClr val="A3E0FF"/>
    <a:srgbClr val="66CCFF"/>
    <a:srgbClr val="F78C93"/>
    <a:srgbClr val="F6868E"/>
    <a:srgbClr val="CFE0F9"/>
    <a:srgbClr val="81AEEF"/>
    <a:srgbClr val="F1E9FD"/>
    <a:srgbClr val="DCC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0932" autoAdjust="0"/>
  </p:normalViewPr>
  <p:slideViewPr>
    <p:cSldViewPr snapToGrid="0">
      <p:cViewPr>
        <p:scale>
          <a:sx n="75" d="100"/>
          <a:sy n="75" d="100"/>
        </p:scale>
        <p:origin x="480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6B1F4-4473-4E42-931C-FB415B8F676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A6F29-9B70-4CC0-B085-9FE84466E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Team VRR</a:t>
            </a:r>
            <a:r>
              <a:rPr lang="ko-KR" altLang="en-US" dirty="0"/>
              <a:t>의 팀장 박영준입니다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사업아이템은 </a:t>
            </a:r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VR </a:t>
            </a:r>
            <a:r>
              <a:rPr lang="ko-KR" altLang="en-US" dirty="0"/>
              <a:t>리듬게임 </a:t>
            </a:r>
            <a:r>
              <a:rPr lang="en-US" altLang="ko-KR" dirty="0"/>
              <a:t>Beat Maker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6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Kinect Depth Sensor</a:t>
            </a:r>
            <a:r>
              <a:rPr lang="ko-KR" altLang="en-US" dirty="0"/>
              <a:t>는 </a:t>
            </a:r>
            <a:r>
              <a:rPr lang="en-US" altLang="ko-KR" dirty="0"/>
              <a:t>Kinect</a:t>
            </a:r>
            <a:r>
              <a:rPr lang="ko-KR" altLang="en-US" dirty="0"/>
              <a:t>의 첫 번째 핵심 기능으로</a:t>
            </a:r>
            <a:r>
              <a:rPr lang="en-US" altLang="ko-KR" dirty="0"/>
              <a:t>, </a:t>
            </a:r>
            <a:r>
              <a:rPr lang="ko-KR" altLang="en-US" dirty="0"/>
              <a:t>반사된 레이저 빔 포인트로 각 픽셀간 거리를 측정하여 </a:t>
            </a:r>
            <a:r>
              <a:rPr lang="en-US" altLang="ko-KR" dirty="0"/>
              <a:t>Kinect </a:t>
            </a:r>
            <a:r>
              <a:rPr lang="ko-KR" altLang="en-US" dirty="0"/>
              <a:t>앞의 사용자를 인식할 수 있게 된다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 핵심 기능인 </a:t>
            </a:r>
            <a:r>
              <a:rPr lang="en-US" altLang="ko-KR" dirty="0"/>
              <a:t>Skeleton Position</a:t>
            </a:r>
            <a:r>
              <a:rPr lang="ko-KR" altLang="en-US" dirty="0"/>
              <a:t>은 인체를 구성하는 주요 골격 </a:t>
            </a:r>
            <a:r>
              <a:rPr lang="en-US" altLang="ko-KR" dirty="0"/>
              <a:t>20</a:t>
            </a:r>
            <a:r>
              <a:rPr lang="ko-KR" altLang="en-US" dirty="0"/>
              <a:t>개에 대한 위치 데이터를 제공해주며 해당 관절 포인트를 이용해 골격에 해당하는 신체 부위의 정보를 쉽게 얻어낼 수 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 번째 핵심 기능은 음성인식으로 </a:t>
            </a:r>
            <a:r>
              <a:rPr lang="en-US" altLang="ko-KR" dirty="0"/>
              <a:t>Kinect</a:t>
            </a:r>
            <a:r>
              <a:rPr lang="ko-KR" altLang="en-US" dirty="0"/>
              <a:t>에는 소리로 음성의 위치를 파악하고 주변 소음을 분리해낼 수 있는 마이크로폰이 내장되어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r>
              <a:rPr lang="ko-KR" altLang="en-US" dirty="0"/>
              <a:t>또</a:t>
            </a:r>
            <a:r>
              <a:rPr lang="en-US" altLang="ko-KR" dirty="0"/>
              <a:t>, Kinect</a:t>
            </a:r>
            <a:r>
              <a:rPr lang="ko-KR" altLang="en-US" dirty="0"/>
              <a:t>는 컬러 영상과 함께 깊이 영상도 실시간으로 획득하는 것이 가능하다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0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81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점수 산출 판정 </a:t>
            </a:r>
            <a:r>
              <a:rPr lang="en-US" altLang="ko-KR" dirty="0"/>
              <a:t>~ </a:t>
            </a:r>
            <a:r>
              <a:rPr lang="ko-KR" altLang="en-US" dirty="0"/>
              <a:t>좌표에 따른 판정을 유니티로 구현하고자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25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모티브가 된 </a:t>
            </a:r>
            <a:r>
              <a:rPr lang="en-US" altLang="ko-KR" dirty="0"/>
              <a:t>Beat Saber</a:t>
            </a:r>
            <a:r>
              <a:rPr lang="ko-KR" altLang="en-US" dirty="0"/>
              <a:t>의 </a:t>
            </a:r>
            <a:r>
              <a:rPr lang="en-US" altLang="ko-KR" dirty="0"/>
              <a:t>Note </a:t>
            </a:r>
            <a:r>
              <a:rPr lang="ko-KR" altLang="en-US" dirty="0"/>
              <a:t>데이터를 구해 분석해보았는데</a:t>
            </a:r>
            <a:endParaRPr lang="en-US" altLang="ko-KR" dirty="0"/>
          </a:p>
          <a:p>
            <a:r>
              <a:rPr lang="en-US" altLang="ko-KR" dirty="0"/>
              <a:t>Dictionary </a:t>
            </a:r>
            <a:r>
              <a:rPr lang="ko-KR" altLang="en-US" dirty="0"/>
              <a:t>형태의 </a:t>
            </a:r>
            <a:r>
              <a:rPr lang="en-US" altLang="ko-KR" dirty="0"/>
              <a:t>Key Value </a:t>
            </a:r>
            <a:r>
              <a:rPr lang="ko-KR" altLang="en-US" dirty="0" err="1"/>
              <a:t>값이였습니다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108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지도학습은 정답이 주어진 상태에서 학습하는 알고리즘을 의미합니다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지도학습은 입력 값과 정답을 포함한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학습하고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학습된 결과를 바탕으로 미지의 데이터에 대해 미래 값을 예측하는 방법입니다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이를 이용해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만들어진 노트데이터를 수집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때 박자 등으로 만들어진 비트를 통해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생성되는 노트에 의해 지도학습을 한다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61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LSTM </a:t>
            </a:r>
            <a:r>
              <a:rPr lang="ko-KR" altLang="en-US" dirty="0"/>
              <a:t>은 </a:t>
            </a:r>
            <a:r>
              <a:rPr lang="en-US" altLang="ko-KR" dirty="0"/>
              <a:t>2000 </a:t>
            </a:r>
            <a:r>
              <a:rPr lang="ko-KR" altLang="en-US" dirty="0"/>
              <a:t>년도에 나왔고</a:t>
            </a:r>
            <a:r>
              <a:rPr lang="en-US" altLang="ko-KR" dirty="0"/>
              <a:t>, </a:t>
            </a:r>
            <a:r>
              <a:rPr lang="ko-KR" altLang="en-US" dirty="0"/>
              <a:t>현재 우리가 쓰는 </a:t>
            </a:r>
            <a:r>
              <a:rPr lang="en-US" altLang="ko-KR" dirty="0"/>
              <a:t>LSTM </a:t>
            </a:r>
            <a:r>
              <a:rPr lang="ko-KR" altLang="en-US" dirty="0"/>
              <a:t>은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 err="1"/>
              <a:t>drpout</a:t>
            </a:r>
            <a:r>
              <a:rPr lang="en-US" altLang="ko-KR" dirty="0"/>
              <a:t> </a:t>
            </a:r>
            <a:r>
              <a:rPr lang="ko-KR" altLang="en-US" dirty="0"/>
              <a:t>을 통해 성능 향상된 모델이다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2. 16</a:t>
            </a:r>
            <a:r>
              <a:rPr lang="ko-KR" altLang="en-US" dirty="0"/>
              <a:t>년 </a:t>
            </a:r>
            <a:r>
              <a:rPr lang="en-US" altLang="ko-KR" dirty="0"/>
              <a:t>LSTM </a:t>
            </a:r>
            <a:r>
              <a:rPr lang="ko-KR" altLang="en-US" dirty="0"/>
              <a:t>모델로 해보고 성능 검증 후 </a:t>
            </a:r>
            <a:r>
              <a:rPr lang="en-US" altLang="ko-KR" dirty="0"/>
              <a:t>2019 </a:t>
            </a:r>
            <a:r>
              <a:rPr lang="ko-KR" altLang="en-US" dirty="0"/>
              <a:t>년 모델인 </a:t>
            </a:r>
            <a:r>
              <a:rPr lang="en-US" altLang="ko-KR" dirty="0"/>
              <a:t>BERT </a:t>
            </a:r>
            <a:r>
              <a:rPr lang="ko-KR" altLang="en-US" dirty="0"/>
              <a:t>로 </a:t>
            </a:r>
            <a:r>
              <a:rPr lang="ko-KR" altLang="en-US" dirty="0" err="1"/>
              <a:t>할예정이다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.(2019)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리듬 게임 노트 자동 생성에 적합한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합성곱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신경망 설계 및 구현에 관한 연구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 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가천대학교 게임대학원 석사논문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/>
              <a:t>을 바탕으로 설계한 </a:t>
            </a:r>
            <a:r>
              <a:rPr lang="en-US" altLang="ko-KR" dirty="0"/>
              <a:t>Model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좌측은 현재 비트</a:t>
            </a:r>
            <a:r>
              <a:rPr lang="en-US" altLang="ko-KR" dirty="0"/>
              <a:t>/ </a:t>
            </a:r>
            <a:r>
              <a:rPr lang="ko-KR" altLang="en-US" dirty="0"/>
              <a:t>다음 비트에 대한 정보를 </a:t>
            </a:r>
            <a:r>
              <a:rPr lang="en-US" altLang="ko-KR" dirty="0"/>
              <a:t>RNN</a:t>
            </a:r>
            <a:r>
              <a:rPr lang="ko-KR" altLang="en-US" dirty="0"/>
              <a:t>으로 학습시켜</a:t>
            </a:r>
            <a:br>
              <a:rPr lang="en-US" altLang="ko-KR" dirty="0"/>
            </a:br>
            <a:r>
              <a:rPr lang="ko-KR" altLang="en-US" dirty="0"/>
              <a:t>다음 비트 값을 자동으로 만들 수 있는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있다면</a:t>
            </a:r>
            <a:r>
              <a:rPr lang="en-US" altLang="ko-KR" dirty="0"/>
              <a:t>, 1.</a:t>
            </a:r>
            <a:r>
              <a:rPr lang="ko-KR" altLang="en-US" dirty="0" err="1"/>
              <a:t>그거랑</a:t>
            </a:r>
            <a:r>
              <a:rPr lang="ko-KR" altLang="en-US" dirty="0"/>
              <a:t> 차별점으로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en-US" altLang="ko-KR" dirty="0"/>
              <a:t>VR </a:t>
            </a:r>
            <a:r>
              <a:rPr lang="ko-KR" altLang="en-US" dirty="0"/>
              <a:t>리듬게임에 적용한 사례는 </a:t>
            </a:r>
            <a:r>
              <a:rPr lang="ko-KR" altLang="en-US" dirty="0" err="1"/>
              <a:t>없</a:t>
            </a:r>
            <a:endParaRPr lang="en-US" altLang="ko-KR" dirty="0"/>
          </a:p>
          <a:p>
            <a:r>
              <a:rPr lang="ko-KR" altLang="en-US" dirty="0"/>
              <a:t>판매하려는 시도가 </a:t>
            </a:r>
            <a:r>
              <a:rPr lang="ko-KR" altLang="en-US" dirty="0" err="1"/>
              <a:t>없었다는게</a:t>
            </a:r>
            <a:r>
              <a:rPr lang="ko-KR" altLang="en-US" dirty="0"/>
              <a:t> </a:t>
            </a:r>
            <a:r>
              <a:rPr lang="ko-KR" altLang="en-US" dirty="0" err="1"/>
              <a:t>중요한겁니다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차별성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논문은 </a:t>
            </a:r>
            <a:r>
              <a:rPr lang="en-US" altLang="ko-KR" dirty="0"/>
              <a:t>LSTM </a:t>
            </a:r>
            <a:r>
              <a:rPr lang="ko-KR" altLang="en-US" dirty="0"/>
              <a:t>으로 설계했는데 우린 </a:t>
            </a:r>
            <a:r>
              <a:rPr lang="en-US" altLang="ko-KR" dirty="0"/>
              <a:t>LSTM </a:t>
            </a:r>
            <a:r>
              <a:rPr lang="ko-KR" altLang="en-US" dirty="0"/>
              <a:t>으로 한번 테스트 해보고 신기술인 </a:t>
            </a:r>
            <a:r>
              <a:rPr lang="en-US" altLang="ko-KR" dirty="0"/>
              <a:t>BERT </a:t>
            </a:r>
            <a:r>
              <a:rPr lang="ko-KR" altLang="en-US" dirty="0"/>
              <a:t>로 재설계해서 성능 향상 하겠다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Pick </a:t>
            </a:r>
            <a:r>
              <a:rPr lang="en-US" altLang="ko-KR" dirty="0" err="1"/>
              <a:t>Ditection</a:t>
            </a:r>
            <a:r>
              <a:rPr lang="en-US" altLang="ko-KR" dirty="0"/>
              <a:t> </a:t>
            </a:r>
            <a:r>
              <a:rPr lang="ko-KR" altLang="en-US" dirty="0"/>
              <a:t>딥러닝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24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오디오파일</a:t>
            </a:r>
            <a:r>
              <a:rPr lang="en-US" altLang="ko-KR" dirty="0"/>
              <a:t>(44.1khz, 16bit)-&gt;</a:t>
            </a:r>
            <a:r>
              <a:rPr lang="ko-KR" altLang="en-US" dirty="0"/>
              <a:t>스테레오 </a:t>
            </a:r>
            <a:r>
              <a:rPr lang="en-US" altLang="ko-KR" dirty="0"/>
              <a:t>PCM/uncompressed</a:t>
            </a:r>
            <a:r>
              <a:rPr lang="en-US" altLang="ko-KR" baseline="0" dirty="0"/>
              <a:t> decoding(direct show </a:t>
            </a:r>
            <a:r>
              <a:rPr lang="en-US" altLang="ko-KR" baseline="0" dirty="0" err="1"/>
              <a:t>api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videofor</a:t>
            </a:r>
            <a:r>
              <a:rPr lang="en-US" altLang="ko-KR" baseline="0" dirty="0"/>
              <a:t> windows, </a:t>
            </a:r>
            <a:r>
              <a:rPr lang="en-US" altLang="ko-KR" baseline="0" dirty="0" err="1"/>
              <a:t>quicktime</a:t>
            </a:r>
            <a:r>
              <a:rPr lang="en-US" altLang="ko-KR" baseline="0" dirty="0"/>
              <a:t>)</a:t>
            </a:r>
            <a:r>
              <a:rPr lang="en-US" altLang="ko-KR" dirty="0"/>
              <a:t>-&gt;</a:t>
            </a:r>
            <a:r>
              <a:rPr lang="en-US" altLang="ko-KR" baseline="0" dirty="0"/>
              <a:t> wav </a:t>
            </a:r>
            <a:r>
              <a:rPr lang="ko-KR" altLang="en-US" baseline="0" dirty="0"/>
              <a:t>파일 형식으로 변환</a:t>
            </a:r>
            <a:r>
              <a:rPr lang="en-US" altLang="ko-KR" baseline="0" dirty="0"/>
              <a:t>, mono, </a:t>
            </a:r>
            <a:r>
              <a:rPr lang="en-US" altLang="ko-KR" baseline="0" dirty="0" err="1"/>
              <a:t>stero</a:t>
            </a:r>
            <a:r>
              <a:rPr lang="en-US" altLang="ko-KR" baseline="0" dirty="0"/>
              <a:t> </a:t>
            </a:r>
            <a:r>
              <a:rPr lang="ko-KR" altLang="en-US" baseline="0" dirty="0"/>
              <a:t>채널의 평균화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VR(Virtual Reality,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가상현실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컴퓨터 그래픽으로 만들어진 공간에서 창조된 가상의 세계를 의미하는데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그 환경에 들어와 있는 것처럼 보여주고 경험할 수 있게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기기가 보급되면서 콘텐츠 성장도 더욱 빨라질 전망입니다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시장조사기관에 따르면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 시장은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억달러에서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억달러로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동안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가까이 빠르게 발전할 것으로 전망됐고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시장 전망을 기준으로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Games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콘텐츠의 성장은 게임산업에 큰 영향을 미칠 것으로 예측됩니다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산업리서치기관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Digi-Capital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 시장의 절반 이상을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게임이 차지할 것으로 전망하고 있어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많은 게임업체들이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게임을 개발 중에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게임을 개발하는 업체들도 지속적으로 증가할 것으로 전망된다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09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대기업들도</a:t>
            </a:r>
            <a:r>
              <a:rPr lang="en-US" altLang="ko-KR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상기 표와 국내 선도 기업들은 아직 이익이 발생하지 않은 초기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스타트업들을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대상으로 활발한 인수합병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(M&amp;A)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진행하여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산업으로 뛰어들고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 다투어 기술 개발과 신제품 출시에 박차를 가하고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01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해외 선도 기업도 마찬가지입니다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2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아이템이 얼마나 사업성이 있는지 아래와 같은 목차를 통해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서비스 소개와 필요한 기술</a:t>
            </a:r>
            <a:r>
              <a:rPr lang="en-US" altLang="ko-KR" dirty="0"/>
              <a:t>, </a:t>
            </a:r>
            <a:r>
              <a:rPr lang="ko-KR" altLang="en-US" dirty="0"/>
              <a:t>사업 구조와 수익</a:t>
            </a:r>
            <a:r>
              <a:rPr lang="en-US" altLang="ko-KR" dirty="0"/>
              <a:t>, </a:t>
            </a:r>
            <a:r>
              <a:rPr lang="ko-KR" altLang="en-US" dirty="0"/>
              <a:t>향후 추진 계획으로 나눴습니다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05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기술은 몰입감을 높여줄 수 있는 모든 분야에 응용 가능하며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게임시장에서 가장 활발히 확장되고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게임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 분야에 적용되며 세부 분야는 아래와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53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 생태계 구조는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C-P-N-D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산업의 생태계는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C-P-N-D(Contents-Platform-Network-Device)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서비스를 제공하는 플랫폼 업체를 중심으로 새로운 가치를 창출하고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모바일 시장과 유사한 패턴의 수익모델이 등장할 것으로 보고있습니다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디바이스의 활용을 위해 호환 가능한 콘텐츠 보급은 필수이다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콘텐츠의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 뿐만 아니라 엔터테인먼트 산업을 중심으로 다양한 산업 분야에서 응용이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가상현실 시장이 대중화되면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카메라로 제작한 수많은 콘텐츠부터 시작해 활용 영역이 기하급수적으로 확대될 것으로 예상됩니다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25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VRR Company</a:t>
            </a:r>
            <a:r>
              <a:rPr lang="ko-KR" altLang="en-US" dirty="0"/>
              <a:t>는 먼저 좌측을 보시면 소비자 고객층을 대상으로 제작한 </a:t>
            </a:r>
            <a:r>
              <a:rPr lang="en-US" altLang="ko-KR" dirty="0"/>
              <a:t>SW </a:t>
            </a:r>
            <a:r>
              <a:rPr lang="ko-KR" altLang="en-US" dirty="0"/>
              <a:t>콘텐츠인 </a:t>
            </a:r>
            <a:r>
              <a:rPr lang="en-US" altLang="ko-KR" dirty="0"/>
              <a:t>VR</a:t>
            </a:r>
            <a:r>
              <a:rPr lang="ko-KR" altLang="en-US" dirty="0"/>
              <a:t>리듬게임을 </a:t>
            </a:r>
            <a:r>
              <a:rPr lang="en-US" altLang="ko-KR" dirty="0"/>
              <a:t>Standard Version</a:t>
            </a:r>
            <a:r>
              <a:rPr lang="ko-KR" altLang="en-US" dirty="0"/>
              <a:t>과 </a:t>
            </a:r>
            <a:r>
              <a:rPr lang="en-US" altLang="ko-KR" dirty="0"/>
              <a:t>PRO Version</a:t>
            </a:r>
            <a:r>
              <a:rPr lang="ko-KR" altLang="en-US" dirty="0"/>
              <a:t>으로 나눠서 판매할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버전은 공통적으로 게임을 </a:t>
            </a:r>
            <a:r>
              <a:rPr lang="en-US" altLang="ko-KR" dirty="0"/>
              <a:t>Play</a:t>
            </a:r>
            <a:r>
              <a:rPr lang="ko-KR" altLang="en-US" dirty="0"/>
              <a:t>할 수 있고 </a:t>
            </a:r>
            <a:r>
              <a:rPr lang="en-US" altLang="ko-KR" dirty="0"/>
              <a:t>Play </a:t>
            </a:r>
            <a:r>
              <a:rPr lang="ko-KR" altLang="en-US" dirty="0"/>
              <a:t>정보와 공식 </a:t>
            </a:r>
            <a:r>
              <a:rPr lang="en-US" altLang="ko-KR" dirty="0"/>
              <a:t>Web </a:t>
            </a:r>
            <a:r>
              <a:rPr lang="ko-KR" altLang="en-US" dirty="0"/>
              <a:t>플랫폼을 이용할 수 있게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 </a:t>
            </a:r>
            <a:r>
              <a:rPr lang="ko-KR" altLang="en-US" dirty="0"/>
              <a:t>버전은 </a:t>
            </a:r>
            <a:r>
              <a:rPr lang="en-US" altLang="ko-KR" dirty="0"/>
              <a:t>Auto note Mapping</a:t>
            </a:r>
            <a:r>
              <a:rPr lang="ko-KR" altLang="en-US" dirty="0"/>
              <a:t> 기능으로 곡을 </a:t>
            </a:r>
            <a:r>
              <a:rPr lang="en-US" altLang="ko-KR" dirty="0"/>
              <a:t>Customizing </a:t>
            </a:r>
            <a:r>
              <a:rPr lang="ko-KR" altLang="en-US" dirty="0"/>
              <a:t>하고</a:t>
            </a:r>
            <a:r>
              <a:rPr lang="en-US" altLang="ko-KR" dirty="0"/>
              <a:t>, VR play </a:t>
            </a:r>
            <a:r>
              <a:rPr lang="ko-KR" altLang="en-US" dirty="0"/>
              <a:t>시 광고가 삭제되도록 설정할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지정한 타겟 고객은 저희가 모티브로 설정한 비트 세이버 회사입니다</a:t>
            </a:r>
            <a:r>
              <a:rPr lang="en-US" altLang="ko-KR" dirty="0"/>
              <a:t>. note</a:t>
            </a:r>
            <a:r>
              <a:rPr lang="ko-KR" altLang="en-US" dirty="0"/>
              <a:t>를 만드는 일을 수동으로 작업하고 있기 때문에</a:t>
            </a:r>
            <a:endParaRPr lang="en-US" altLang="ko-KR" dirty="0"/>
          </a:p>
          <a:p>
            <a:r>
              <a:rPr lang="ko-KR" altLang="en-US" dirty="0"/>
              <a:t>저희가 설계한 </a:t>
            </a:r>
            <a:r>
              <a:rPr lang="en-US" altLang="ko-KR" dirty="0"/>
              <a:t>VRR </a:t>
            </a:r>
            <a:r>
              <a:rPr lang="ko-KR" altLang="en-US" dirty="0"/>
              <a:t>딥러닝 모델을 통해 </a:t>
            </a:r>
            <a:r>
              <a:rPr lang="en-US" altLang="ko-KR" dirty="0"/>
              <a:t>Note</a:t>
            </a:r>
            <a:r>
              <a:rPr lang="ko-KR" altLang="en-US" dirty="0"/>
              <a:t>를 자동으로 생성하여 공급하는 방식으로 계약을 맺을 수 있도록 </a:t>
            </a:r>
            <a:r>
              <a:rPr lang="en-US" altLang="ko-KR" dirty="0" err="1"/>
              <a:t>Contect</a:t>
            </a:r>
            <a:r>
              <a:rPr lang="ko-KR" altLang="en-US" dirty="0"/>
              <a:t>할</a:t>
            </a:r>
            <a:r>
              <a:rPr lang="en-US" altLang="ko-KR" dirty="0"/>
              <a:t> </a:t>
            </a:r>
            <a:r>
              <a:rPr lang="ko-KR" altLang="en-US" dirty="0"/>
              <a:t>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협력 </a:t>
            </a:r>
            <a:r>
              <a:rPr lang="ko-KR" altLang="en-US" dirty="0" err="1"/>
              <a:t>회사들과의</a:t>
            </a:r>
            <a:r>
              <a:rPr lang="ko-KR" altLang="en-US" dirty="0"/>
              <a:t> 사업 구조인데요</a:t>
            </a:r>
            <a:endParaRPr lang="en-US" altLang="ko-KR" dirty="0"/>
          </a:p>
          <a:p>
            <a:r>
              <a:rPr lang="ko-KR" altLang="en-US" dirty="0"/>
              <a:t>광고 배너를 송출하여 광고주에게 광고비를 발생시키고</a:t>
            </a:r>
            <a:endParaRPr lang="en-US" altLang="ko-KR" dirty="0"/>
          </a:p>
          <a:p>
            <a:r>
              <a:rPr lang="ko-KR" altLang="en-US" dirty="0"/>
              <a:t>다른 리듬게임 회사에 </a:t>
            </a:r>
            <a:r>
              <a:rPr lang="en-US" altLang="ko-KR" dirty="0"/>
              <a:t>Auto Note mapping Model</a:t>
            </a:r>
            <a:r>
              <a:rPr lang="ko-KR" altLang="en-US" dirty="0"/>
              <a:t>을 게임에 맞게 설계해 최적화된 노트를 제공하고 사용료를 발생시킬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41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78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사업 구조와 같이 다음과 같은 수익을 창출할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플레이와 플랫폼 이용으로 </a:t>
            </a:r>
            <a:r>
              <a:rPr lang="en-US" altLang="ko-KR" dirty="0"/>
              <a:t>16000</a:t>
            </a:r>
            <a:r>
              <a:rPr lang="ko-KR" altLang="en-US" dirty="0"/>
              <a:t>원이라는 낮은 가격을 책정하여 사용자를 모은 후</a:t>
            </a:r>
            <a:endParaRPr lang="en-US" altLang="ko-KR" dirty="0"/>
          </a:p>
          <a:p>
            <a:r>
              <a:rPr lang="en-US" altLang="ko-KR" dirty="0"/>
              <a:t>Pro Version</a:t>
            </a:r>
            <a:r>
              <a:rPr lang="ko-KR" altLang="en-US" dirty="0"/>
              <a:t>의 </a:t>
            </a:r>
            <a:r>
              <a:rPr lang="en-US" altLang="ko-KR" dirty="0"/>
              <a:t>customizing</a:t>
            </a:r>
            <a:r>
              <a:rPr lang="ko-KR" altLang="en-US" dirty="0"/>
              <a:t> 기능의 장점을 </a:t>
            </a:r>
            <a:r>
              <a:rPr lang="en-US" altLang="ko-KR" dirty="0"/>
              <a:t>web </a:t>
            </a:r>
            <a:r>
              <a:rPr lang="ko-KR" altLang="en-US" dirty="0"/>
              <a:t>플랫폼에 홍보해 </a:t>
            </a:r>
            <a:r>
              <a:rPr lang="en-US" altLang="ko-KR" dirty="0"/>
              <a:t>PRO version</a:t>
            </a:r>
            <a:r>
              <a:rPr lang="ko-KR" altLang="en-US" dirty="0"/>
              <a:t>을 구매할 수 있도록 유도할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따른 광고비 또한 수익으로 책정하였습니다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VRR</a:t>
            </a:r>
            <a:r>
              <a:rPr lang="ko-KR" altLang="en-US" dirty="0"/>
              <a:t>의 </a:t>
            </a:r>
            <a:r>
              <a:rPr lang="en-US" altLang="ko-KR" dirty="0"/>
              <a:t>Auto Note Mapping Model</a:t>
            </a:r>
            <a:r>
              <a:rPr lang="ko-KR" altLang="en-US" dirty="0"/>
              <a:t>을 통해 </a:t>
            </a:r>
            <a:r>
              <a:rPr lang="en-US" altLang="ko-KR" dirty="0"/>
              <a:t>Note</a:t>
            </a:r>
            <a:r>
              <a:rPr lang="ko-KR" altLang="en-US" dirty="0"/>
              <a:t>를 만들어 한 노트당 </a:t>
            </a:r>
            <a:r>
              <a:rPr lang="en-US" altLang="ko-KR" dirty="0"/>
              <a:t>5</a:t>
            </a:r>
            <a:r>
              <a:rPr lang="ko-KR" altLang="en-US" dirty="0"/>
              <a:t>만원 씩 책정해 수익을 발생시킬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곡 당 </a:t>
            </a:r>
            <a:r>
              <a:rPr lang="en-US" altLang="ko-KR" dirty="0"/>
              <a:t>5</a:t>
            </a:r>
            <a:r>
              <a:rPr lang="ko-KR" altLang="en-US" dirty="0"/>
              <a:t>만원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430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63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641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57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54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670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서비스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69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282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재미있게 </a:t>
            </a:r>
            <a:r>
              <a:rPr lang="en-US" altLang="ko-KR" dirty="0"/>
              <a:t>Play</a:t>
            </a:r>
            <a:r>
              <a:rPr lang="ko-KR" altLang="en-US" dirty="0"/>
              <a:t>할 수 있는 </a:t>
            </a:r>
            <a:r>
              <a:rPr lang="en-US" altLang="ko-KR" dirty="0"/>
              <a:t>VR </a:t>
            </a:r>
            <a:r>
              <a:rPr lang="ko-KR" altLang="en-US" dirty="0"/>
              <a:t>비트 게임을 제작하고</a:t>
            </a:r>
            <a:endParaRPr lang="en-US" altLang="ko-KR" dirty="0"/>
          </a:p>
          <a:p>
            <a:r>
              <a:rPr lang="en-US" altLang="ko-KR" dirty="0"/>
              <a:t>Auto Beat Note Mapping System</a:t>
            </a:r>
            <a:r>
              <a:rPr lang="ko-KR" altLang="en-US" dirty="0"/>
              <a:t>을 통해  자동 노트 생성 기능을 제공하고 공유하는 웹 플랫폼을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노트가 </a:t>
            </a:r>
            <a:r>
              <a:rPr lang="ko-KR" altLang="en-US" dirty="0" err="1"/>
              <a:t>뭐냐하면</a:t>
            </a:r>
            <a:r>
              <a:rPr lang="ko-KR" altLang="en-US" dirty="0"/>
              <a:t> 흔히 비트게임을 하면 만들어지는 비트들의 맵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서비스에서 플랫폼은 다른 서비스들이 나의 서비스 기능을 쉽게 사용할 수 있게 해주는 인터넷 기반의 기술 환경을 말합니다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41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재미있는 </a:t>
            </a:r>
            <a:r>
              <a:rPr lang="en-US" altLang="ko-KR" dirty="0"/>
              <a:t>VR</a:t>
            </a:r>
            <a:r>
              <a:rPr lang="ko-KR" altLang="en-US" dirty="0"/>
              <a:t>게임을 플레이하기위해 꼭 필요한 노트는 아직까지 수작업으로 이루어지고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비효율적인 작업을 자동화할 수 없을까 하는 생각에서 저희의 답은 </a:t>
            </a:r>
            <a:r>
              <a:rPr lang="ko-KR" altLang="en-US" dirty="0" err="1"/>
              <a:t>딥러닝이</a:t>
            </a:r>
            <a:r>
              <a:rPr lang="ko-KR" altLang="en-US" dirty="0"/>
              <a:t> 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딥러닝을</a:t>
            </a:r>
            <a:r>
              <a:rPr lang="ko-KR" altLang="en-US" dirty="0"/>
              <a:t> 이용해 노트생성을 자동화할 수 있는 플랫폼을 제공하고자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서비스에서 플랫폼은 다른 서비스들이 나의 서비스 기능을 쉽게 사용할 수 있게 해주는 인터넷 기반의 기술 환경을 말합니다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5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VRR </a:t>
            </a:r>
            <a:r>
              <a:rPr lang="ko-KR" altLang="en-US" dirty="0"/>
              <a:t>서비스에 대해 소개해 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VRR Kit</a:t>
            </a:r>
            <a:r>
              <a:rPr lang="ko-KR" altLang="en-US" dirty="0"/>
              <a:t>를 구매한 고객들은 고유의 </a:t>
            </a:r>
            <a:r>
              <a:rPr lang="en-US" altLang="ko-KR" dirty="0"/>
              <a:t>license</a:t>
            </a:r>
            <a:r>
              <a:rPr lang="ko-KR" altLang="en-US" dirty="0"/>
              <a:t>를 받아 회원가입이 가능하고 </a:t>
            </a:r>
            <a:r>
              <a:rPr lang="en-US" altLang="ko-KR" dirty="0"/>
              <a:t>VRR Play </a:t>
            </a:r>
            <a:r>
              <a:rPr lang="ko-KR" altLang="en-US" dirty="0"/>
              <a:t>기록과 직접 생성한 </a:t>
            </a:r>
            <a:r>
              <a:rPr lang="en-US" altLang="ko-KR" dirty="0"/>
              <a:t>Beat Note</a:t>
            </a:r>
            <a:r>
              <a:rPr lang="ko-KR" altLang="en-US" dirty="0"/>
              <a:t>를 저장해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VR </a:t>
            </a:r>
            <a:r>
              <a:rPr lang="ko-KR" altLang="en-US" dirty="0"/>
              <a:t>기기를 착용하고 </a:t>
            </a:r>
            <a:r>
              <a:rPr lang="en-US" altLang="ko-KR" dirty="0"/>
              <a:t>Kinect</a:t>
            </a:r>
            <a:r>
              <a:rPr lang="ko-KR" altLang="en-US" dirty="0"/>
              <a:t>로 인식된 </a:t>
            </a:r>
            <a:r>
              <a:rPr lang="en-US" altLang="ko-KR" dirty="0"/>
              <a:t>Player</a:t>
            </a:r>
            <a:r>
              <a:rPr lang="ko-KR" altLang="en-US" dirty="0"/>
              <a:t>가 </a:t>
            </a:r>
            <a:r>
              <a:rPr lang="en-US" altLang="ko-KR" dirty="0"/>
              <a:t>VR </a:t>
            </a:r>
            <a:r>
              <a:rPr lang="ko-KR" altLang="en-US" dirty="0"/>
              <a:t>리듬게임을 </a:t>
            </a:r>
            <a:r>
              <a:rPr lang="en-US" altLang="ko-KR" dirty="0"/>
              <a:t>Play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Play </a:t>
            </a:r>
            <a:r>
              <a:rPr lang="ko-KR" altLang="en-US" dirty="0"/>
              <a:t>하고자 하는 곡을 </a:t>
            </a:r>
            <a:r>
              <a:rPr lang="en-US" altLang="ko-KR" dirty="0"/>
              <a:t>Auto Beat</a:t>
            </a:r>
            <a:r>
              <a:rPr lang="ko-KR" altLang="en-US" dirty="0"/>
              <a:t> </a:t>
            </a:r>
            <a:r>
              <a:rPr lang="en-US" altLang="ko-KR" dirty="0"/>
              <a:t>Note</a:t>
            </a:r>
            <a:r>
              <a:rPr lang="ko-KR" altLang="en-US" dirty="0"/>
              <a:t> </a:t>
            </a:r>
            <a:r>
              <a:rPr lang="en-US" altLang="ko-KR" dirty="0"/>
              <a:t>Making </a:t>
            </a:r>
            <a:r>
              <a:rPr lang="ko-KR" altLang="en-US" dirty="0"/>
              <a:t>기능을 이용해 직접 </a:t>
            </a:r>
            <a:r>
              <a:rPr lang="en-US" altLang="ko-KR" dirty="0"/>
              <a:t>Note</a:t>
            </a:r>
            <a:r>
              <a:rPr lang="ko-KR" altLang="en-US" dirty="0"/>
              <a:t>를 만들고 </a:t>
            </a:r>
            <a:r>
              <a:rPr lang="en-US" altLang="ko-KR" dirty="0"/>
              <a:t>play &amp; Share 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플랫폼은 로그인</a:t>
            </a:r>
            <a:r>
              <a:rPr lang="en-US" altLang="ko-KR" dirty="0"/>
              <a:t>,</a:t>
            </a:r>
            <a:r>
              <a:rPr lang="ko-KR" altLang="en-US" dirty="0"/>
              <a:t> 음악 변환 시스템</a:t>
            </a:r>
            <a:r>
              <a:rPr lang="en-US" altLang="ko-KR" dirty="0"/>
              <a:t>, </a:t>
            </a:r>
            <a:r>
              <a:rPr lang="ko-KR" altLang="en-US" dirty="0"/>
              <a:t>음악 목록 보기</a:t>
            </a:r>
            <a:r>
              <a:rPr lang="en-US" altLang="ko-KR" dirty="0"/>
              <a:t>, </a:t>
            </a:r>
            <a:r>
              <a:rPr lang="ko-KR" altLang="en-US" dirty="0"/>
              <a:t>랭킹 시스템</a:t>
            </a:r>
            <a:r>
              <a:rPr lang="en-US" altLang="ko-KR" dirty="0"/>
              <a:t>, </a:t>
            </a:r>
            <a:r>
              <a:rPr lang="ko-KR" altLang="en-US" dirty="0"/>
              <a:t>채팅 기능</a:t>
            </a:r>
            <a:r>
              <a:rPr lang="en-US" altLang="ko-KR" dirty="0"/>
              <a:t>, </a:t>
            </a:r>
            <a:r>
              <a:rPr lang="ko-KR" altLang="en-US" dirty="0"/>
              <a:t>개인 정보 보기의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66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더 쉽게 표현하기 위해 </a:t>
            </a:r>
            <a:r>
              <a:rPr lang="en-US" altLang="ko-KR" dirty="0"/>
              <a:t>Sequence Diagram</a:t>
            </a:r>
            <a:r>
              <a:rPr lang="ko-KR" altLang="en-US" dirty="0"/>
              <a:t>으로 표현했습니다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Web URL</a:t>
            </a:r>
            <a:r>
              <a:rPr lang="ko-KR" altLang="en-US" dirty="0"/>
              <a:t>을 접속하고 </a:t>
            </a:r>
            <a:r>
              <a:rPr lang="en-US" altLang="ko-KR" dirty="0"/>
              <a:t>-&gt; </a:t>
            </a:r>
            <a:r>
              <a:rPr lang="ko-KR" altLang="en-US" dirty="0"/>
              <a:t>로그인 해 </a:t>
            </a:r>
            <a:r>
              <a:rPr lang="en-US" altLang="ko-KR" dirty="0"/>
              <a:t>Play</a:t>
            </a:r>
            <a:r>
              <a:rPr lang="ko-KR" altLang="en-US" dirty="0"/>
              <a:t>하고 싶은 음악을 업로드하고 </a:t>
            </a:r>
            <a:r>
              <a:rPr lang="en-US" altLang="ko-KR" dirty="0"/>
              <a:t>-&gt; </a:t>
            </a:r>
            <a:r>
              <a:rPr lang="ko-KR" altLang="en-US" dirty="0"/>
              <a:t>비트를 </a:t>
            </a:r>
            <a:r>
              <a:rPr lang="en-US" altLang="ko-KR" dirty="0"/>
              <a:t>Model</a:t>
            </a:r>
            <a:r>
              <a:rPr lang="ko-KR" altLang="en-US" dirty="0"/>
              <a:t>에 요청합니다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비트 노트가 생성되면 비트 노트를 </a:t>
            </a:r>
            <a:r>
              <a:rPr lang="en-US" altLang="ko-KR" dirty="0"/>
              <a:t>Player</a:t>
            </a:r>
            <a:r>
              <a:rPr lang="ko-KR" altLang="en-US" dirty="0"/>
              <a:t>에게 제공하며 게임 </a:t>
            </a:r>
            <a:r>
              <a:rPr lang="en-US" altLang="ko-KR" dirty="0"/>
              <a:t>Play</a:t>
            </a:r>
            <a:r>
              <a:rPr lang="ko-KR" altLang="en-US" dirty="0"/>
              <a:t>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693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기능적인 부분을 표현하기 위한 </a:t>
            </a:r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Chart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좌측은 웹플랫폼 기능에 대한 설명을 </a:t>
            </a:r>
            <a:r>
              <a:rPr lang="en-US" altLang="ko-KR" dirty="0"/>
              <a:t>Chart</a:t>
            </a:r>
            <a:r>
              <a:rPr lang="ko-KR" altLang="en-US" dirty="0"/>
              <a:t>화했고 우측은 플레이어의 게임 진행 </a:t>
            </a:r>
            <a:r>
              <a:rPr lang="en-US" altLang="ko-KR" dirty="0"/>
              <a:t>Flow Chart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직관적인 부분이고 앞부분과 설명이 겹쳐 넘어가도록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7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</a:t>
            </a:r>
            <a:r>
              <a:rPr lang="en-US" altLang="ko-KR" dirty="0"/>
              <a:t>VRR</a:t>
            </a:r>
            <a:r>
              <a:rPr lang="ko-KR" altLang="en-US" dirty="0"/>
              <a:t>의 구성도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Beat Maker</a:t>
            </a:r>
            <a:r>
              <a:rPr lang="ko-KR" altLang="en-US" dirty="0"/>
              <a:t>와 </a:t>
            </a:r>
            <a:r>
              <a:rPr lang="en-US" altLang="ko-KR" dirty="0"/>
              <a:t>Game Player</a:t>
            </a:r>
            <a:r>
              <a:rPr lang="ko-KR" altLang="en-US" dirty="0"/>
              <a:t>로 나눠 인풋과 아웃풋이 나오는 전체적인 구조와 저희가 직접 구현하게 되는 부분은</a:t>
            </a:r>
            <a:endParaRPr lang="en-US" altLang="ko-KR" dirty="0"/>
          </a:p>
          <a:p>
            <a:r>
              <a:rPr lang="en-US" altLang="ko-KR" dirty="0"/>
              <a:t>VRR Server </a:t>
            </a:r>
            <a:r>
              <a:rPr lang="ko-KR" altLang="en-US" dirty="0"/>
              <a:t>부분과 </a:t>
            </a:r>
            <a:r>
              <a:rPr lang="en-US" altLang="ko-KR" dirty="0"/>
              <a:t>VRR Software </a:t>
            </a:r>
            <a:r>
              <a:rPr lang="ko-KR" altLang="en-US" dirty="0"/>
              <a:t>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서버에서는 음원을 받아 </a:t>
            </a:r>
            <a:r>
              <a:rPr lang="en-US" altLang="ko-KR" dirty="0"/>
              <a:t>Deep Learning Algorithm</a:t>
            </a:r>
            <a:r>
              <a:rPr lang="ko-KR" altLang="en-US" dirty="0"/>
              <a:t>을 통해 </a:t>
            </a:r>
            <a:r>
              <a:rPr lang="en-US" altLang="ko-KR" dirty="0"/>
              <a:t>Beat Note</a:t>
            </a:r>
            <a:r>
              <a:rPr lang="ko-KR" altLang="en-US" dirty="0"/>
              <a:t>를 생성합니다</a:t>
            </a:r>
            <a:r>
              <a:rPr lang="en-US" altLang="ko-KR" dirty="0"/>
              <a:t>. </a:t>
            </a:r>
            <a:r>
              <a:rPr lang="ko-KR" altLang="en-US" dirty="0"/>
              <a:t>회원시스템 플랫폼도 데이터베이스를 이용해 작동하게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VRR Software</a:t>
            </a:r>
            <a:r>
              <a:rPr lang="ko-KR" altLang="en-US" dirty="0"/>
              <a:t>는 </a:t>
            </a:r>
            <a:r>
              <a:rPr lang="en-US" altLang="ko-KR" dirty="0"/>
              <a:t>Kinect</a:t>
            </a:r>
            <a:r>
              <a:rPr lang="ko-KR" altLang="en-US" dirty="0"/>
              <a:t>와</a:t>
            </a:r>
            <a:r>
              <a:rPr lang="en-US" altLang="ko-KR" dirty="0"/>
              <a:t> VR</a:t>
            </a:r>
            <a:r>
              <a:rPr lang="ko-KR" altLang="en-US" dirty="0"/>
              <a:t>기기인 </a:t>
            </a:r>
            <a:r>
              <a:rPr lang="en-US" altLang="ko-KR" dirty="0"/>
              <a:t>Oculus DK2 </a:t>
            </a:r>
            <a:r>
              <a:rPr lang="ko-KR" altLang="en-US" dirty="0"/>
              <a:t>사이에서 상호작용하여 </a:t>
            </a:r>
            <a:r>
              <a:rPr lang="en-US" altLang="ko-KR" dirty="0"/>
              <a:t>VR</a:t>
            </a:r>
            <a:r>
              <a:rPr lang="ko-KR" altLang="en-US" dirty="0"/>
              <a:t>게임을 </a:t>
            </a:r>
            <a:r>
              <a:rPr lang="en-US" altLang="ko-KR" dirty="0"/>
              <a:t>Play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A6F29-9B70-4CC0-B085-9FE84466E7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82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186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23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B69F8F-3B03-43B3-A99C-8EB2ECEDAB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C41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0F2FC1-A866-40E4-87F2-9F59CD9C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350" y="3605213"/>
            <a:ext cx="8185150" cy="995362"/>
          </a:xfrm>
        </p:spPr>
        <p:txBody>
          <a:bodyPr anchor="b">
            <a:normAutofit/>
          </a:bodyPr>
          <a:lstStyle>
            <a:lvl1pPr>
              <a:defRPr sz="6000">
                <a:solidFill>
                  <a:srgbClr val="F4F5F9"/>
                </a:solidFill>
              </a:defRPr>
            </a:lvl1pPr>
          </a:lstStyle>
          <a:p>
            <a:r>
              <a:rPr lang="ko-KR" altLang="en-US" dirty="0"/>
              <a:t>구역 제목</a:t>
            </a:r>
            <a:r>
              <a:rPr lang="en-US" altLang="ko-KR" dirty="0"/>
              <a:t>(</a:t>
            </a:r>
            <a:r>
              <a:rPr lang="ko-KR" altLang="en-US" dirty="0"/>
              <a:t>배경사진 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E44D1-B029-4008-8F5C-EA1C0262D8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5350" y="4551364"/>
            <a:ext cx="8185150" cy="33655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DDDF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부가설명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038771-BFB9-4815-BFCE-C4362A8B8B89}"/>
              </a:ext>
            </a:extLst>
          </p:cNvPr>
          <p:cNvSpPr/>
          <p:nvPr userDrawn="1"/>
        </p:nvSpPr>
        <p:spPr>
          <a:xfrm>
            <a:off x="558800" y="3567112"/>
            <a:ext cx="273050" cy="1358901"/>
          </a:xfrm>
          <a:prstGeom prst="rect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9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276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미디어 및 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11801" y="1854200"/>
            <a:ext cx="51943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8340B11-3220-438C-BFBF-856F8CEFFF0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511299" y="1854200"/>
            <a:ext cx="38052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1848976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35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E0C8D79-EA0B-465E-95A0-72CF9FCAB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5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1987686-002E-4B1E-86BA-DAA6526147F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6958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598B3AA-0BEB-4CB3-B5B7-E952431ECDB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858126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AB4F17-E8AF-484C-B2AB-65BEA4790750}"/>
              </a:ext>
            </a:extLst>
          </p:cNvPr>
          <p:cNvCxnSpPr/>
          <p:nvPr userDrawn="1"/>
        </p:nvCxnSpPr>
        <p:spPr>
          <a:xfrm>
            <a:off x="4533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7261E4-AD4C-4D43-B2B7-992355BBED6F}"/>
              </a:ext>
            </a:extLst>
          </p:cNvPr>
          <p:cNvCxnSpPr/>
          <p:nvPr userDrawn="1"/>
        </p:nvCxnSpPr>
        <p:spPr>
          <a:xfrm>
            <a:off x="7708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AD13C406-876E-43F6-8C5B-C62F158EF2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398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F2D57544-F2AC-4674-9A7B-2207BCDE04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02113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4993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7816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23E7E9-AAA1-489C-8AEE-581EE31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ACC76-7113-4A4D-97A2-0B055349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B221D-61A7-4FE4-9D07-0C9B7B14E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02E8-470E-48C1-B126-8CFFC69D7E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0408A-BADE-4479-BA62-1C8769112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646C6-91CD-411B-B2AA-015EE95CF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1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5" r:id="rId5"/>
    <p:sldLayoutId id="2147483653" r:id="rId6"/>
    <p:sldLayoutId id="2147483654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 spc="0">
          <a:solidFill>
            <a:srgbClr val="252C4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91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keunwoochoi.wordpress.com/tag/crnn/" TargetMode="External"/><Relationship Id="rId4" Type="http://schemas.openxmlformats.org/officeDocument/2006/relationships/hyperlink" Target="https://www.gamemeca.com/view.php?gid=124557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ml5rocks.com/en/tutorials/internals/howbrowserswork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lideshare.net/deview/112rest-graph-ql-relay" TargetMode="External"/><Relationship Id="rId5" Type="http://schemas.openxmlformats.org/officeDocument/2006/relationships/hyperlink" Target="https://tech.kakao.com/2019/08/01/graphql-basic/" TargetMode="External"/><Relationship Id="rId4" Type="http://schemas.openxmlformats.org/officeDocument/2006/relationships/hyperlink" Target="https://www.youtube.com/watch?v=v6iR3Zk4oDY&amp;feature=youtu.be&amp;t=135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mplus.co.uk/people/virtual-reality-beginners-guide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itdaily.kr/news/articleView.html?idxno=93162" TargetMode="External"/><Relationship Id="rId4" Type="http://schemas.openxmlformats.org/officeDocument/2006/relationships/hyperlink" Target="https://www.huffpost.com/entry/lessons-we-can-learn-from-the-demise-of-3d-tv_b_58a49090e4b080bf74f04333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isajamhoury/understanding-kinect-v2-joints-and-coordinate-system-4f4b90b9df16" TargetMode="External"/><Relationship Id="rId2" Type="http://schemas.openxmlformats.org/officeDocument/2006/relationships/hyperlink" Target="https://www.ebgames.com.au/product/xbox-one/202155-kinect-for-xbox-one-preowned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devkorea.co.kr/bbs/board.php?bo_table=m03_qna&amp;wr_id=12230" TargetMode="External"/><Relationship Id="rId4" Type="http://schemas.openxmlformats.org/officeDocument/2006/relationships/hyperlink" Target="https://store.steampowered.com/app/620980/Beat_Saber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224" y="2456328"/>
            <a:ext cx="4483551" cy="1945344"/>
          </a:xfrm>
        </p:spPr>
        <p:txBody>
          <a:bodyPr>
            <a:noAutofit/>
          </a:bodyPr>
          <a:lstStyle/>
          <a:p>
            <a:r>
              <a:rPr lang="ko-KR" altLang="en-US" sz="44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딥러닝을</a:t>
            </a: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이용한 </a:t>
            </a:r>
            <a:b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VR </a:t>
            </a: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리듬게임 </a:t>
            </a:r>
            <a:b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Beat Maker</a:t>
            </a:r>
            <a:endParaRPr lang="ko-KR" altLang="en-US" sz="4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6476" y="4482354"/>
            <a:ext cx="4339044" cy="1003085"/>
          </a:xfrm>
        </p:spPr>
        <p:txBody>
          <a:bodyPr/>
          <a:lstStyle/>
          <a:p>
            <a:r>
              <a:rPr lang="en-US" altLang="ko-KR" sz="3200" dirty="0">
                <a:solidFill>
                  <a:srgbClr val="64818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Team VRR</a:t>
            </a:r>
          </a:p>
          <a:p>
            <a:r>
              <a:rPr lang="ko-KR" altLang="en-US" sz="2000" dirty="0">
                <a:solidFill>
                  <a:srgbClr val="51697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박영준</a:t>
            </a:r>
            <a:r>
              <a:rPr lang="en-US" altLang="ko-KR" sz="2000" dirty="0">
                <a:solidFill>
                  <a:srgbClr val="51697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51697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문명기 김세진 </a:t>
            </a:r>
            <a:r>
              <a:rPr lang="ko-KR" altLang="en-US" sz="2000" dirty="0" err="1">
                <a:solidFill>
                  <a:srgbClr val="51697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이호찬</a:t>
            </a:r>
            <a:r>
              <a:rPr lang="ko-KR" altLang="en-US" sz="2000" dirty="0">
                <a:solidFill>
                  <a:srgbClr val="51697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조동철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A7C44-9E0D-4D08-9AAE-34767C4F853E}"/>
              </a:ext>
            </a:extLst>
          </p:cNvPr>
          <p:cNvSpPr txBox="1"/>
          <p:nvPr/>
        </p:nvSpPr>
        <p:spPr>
          <a:xfrm>
            <a:off x="2149925" y="6213979"/>
            <a:ext cx="789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Rhythm</a:t>
            </a:r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game</a:t>
            </a:r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</a:t>
            </a:r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maker</a:t>
            </a:r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using deep learning</a:t>
            </a:r>
            <a:endParaRPr lang="ko-KR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31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307682"/>
              </p:ext>
            </p:extLst>
          </p:nvPr>
        </p:nvGraphicFramePr>
        <p:xfrm>
          <a:off x="13008394" y="1100730"/>
          <a:ext cx="10758624" cy="51866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4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4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284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시나리오 이름</a:t>
                      </a:r>
                      <a:endParaRPr lang="ko-KR" altLang="en-US" sz="1300" dirty="0">
                        <a:solidFill>
                          <a:schemeClr val="tx2"/>
                        </a:solidFill>
                        <a:latin typeface="Adobe Fan Heiti Std B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Play VRR</a:t>
                      </a:r>
                      <a:endParaRPr lang="ko-KR" altLang="en-US" sz="1500" dirty="0">
                        <a:solidFill>
                          <a:schemeClr val="tx2"/>
                        </a:solidFill>
                        <a:latin typeface="Adobe Fan Heiti Std B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39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Event</a:t>
                      </a:r>
                      <a:r>
                        <a:rPr lang="en-US" altLang="ko-KR" baseline="0" dirty="0"/>
                        <a:t> flow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dirty="0"/>
                        <a:t> VRR</a:t>
                      </a:r>
                      <a:r>
                        <a:rPr lang="ko-KR" altLang="en-US" dirty="0"/>
                        <a:t>의 사용자는 원하는 음악을 이용해 게임을 하고 싶어 </a:t>
                      </a:r>
                      <a:r>
                        <a:rPr lang="en-US" altLang="ko-KR" dirty="0"/>
                        <a:t>VRR</a:t>
                      </a:r>
                      <a:r>
                        <a:rPr lang="ko-KR" altLang="en-US" dirty="0"/>
                        <a:t>서버를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로 접속한다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서버에서 </a:t>
                      </a:r>
                      <a:r>
                        <a:rPr lang="ko-KR" altLang="en-US" dirty="0" err="1"/>
                        <a:t>로그인을</a:t>
                      </a:r>
                      <a:r>
                        <a:rPr lang="ko-KR" altLang="en-US" dirty="0"/>
                        <a:t> 하고 원하는 음악을 </a:t>
                      </a:r>
                      <a:r>
                        <a:rPr lang="ko-KR" altLang="en-US" dirty="0" err="1"/>
                        <a:t>업로드한다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업로드한</a:t>
                      </a:r>
                      <a:r>
                        <a:rPr lang="ko-KR" altLang="en-US" dirty="0"/>
                        <a:t> 음악을 </a:t>
                      </a:r>
                      <a:r>
                        <a:rPr lang="ko-KR" altLang="en-US" dirty="0" err="1"/>
                        <a:t>플레이하기</a:t>
                      </a:r>
                      <a:r>
                        <a:rPr lang="ko-KR" altLang="en-US" dirty="0"/>
                        <a:t> 위해 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이용자는 </a:t>
                      </a:r>
                      <a:r>
                        <a:rPr lang="en-US" altLang="ko-KR" dirty="0"/>
                        <a:t>VR</a:t>
                      </a:r>
                      <a:r>
                        <a:rPr lang="ko-KR" altLang="en-US" dirty="0"/>
                        <a:t>기어를 착용하고 </a:t>
                      </a:r>
                      <a:r>
                        <a:rPr lang="en-US" altLang="ko-KR" dirty="0"/>
                        <a:t>Leap </a:t>
                      </a:r>
                      <a:r>
                        <a:rPr lang="ko-KR" altLang="en-US" dirty="0"/>
                        <a:t>위치를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수정했다</a:t>
                      </a:r>
                      <a:endParaRPr lang="en-US" altLang="ko-KR" dirty="0"/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dirty="0"/>
                        <a:t> VR</a:t>
                      </a:r>
                      <a:r>
                        <a:rPr lang="ko-KR" altLang="en-US" dirty="0"/>
                        <a:t>기어와 </a:t>
                      </a:r>
                      <a:r>
                        <a:rPr lang="ko-KR" altLang="en-US" dirty="0" err="1"/>
                        <a:t>라이트기어의</a:t>
                      </a:r>
                      <a:r>
                        <a:rPr lang="ko-KR" altLang="en-US" dirty="0"/>
                        <a:t> 전원이 들어오고 </a:t>
                      </a:r>
                      <a:r>
                        <a:rPr lang="en-US" altLang="ko-KR" dirty="0" err="1"/>
                        <a:t>vr</a:t>
                      </a:r>
                      <a:r>
                        <a:rPr lang="ko-KR" altLang="en-US" dirty="0"/>
                        <a:t>기어 상의 화면을 조작하여 </a:t>
                      </a:r>
                      <a:r>
                        <a:rPr lang="ko-KR" altLang="en-US" dirty="0" err="1"/>
                        <a:t>로그인을</a:t>
                      </a:r>
                      <a:r>
                        <a:rPr lang="ko-KR" altLang="en-US" dirty="0"/>
                        <a:t> 하였다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사용자 인식 후 노래리스트를 확인하고 그 중 원하는 노래를 선택한다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비트의 속도를 선택한 후 게임을 시작한다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게임이 시작되고 </a:t>
                      </a:r>
                      <a:r>
                        <a:rPr lang="ko-KR" altLang="en-US" dirty="0" err="1"/>
                        <a:t>라이트기어를</a:t>
                      </a:r>
                      <a:r>
                        <a:rPr lang="ko-KR" altLang="en-US" dirty="0"/>
                        <a:t> 이용해 사용자를 향해 오는 노트를 자른다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노트들을 자를 때마다 정확도가 뜨고 점수와 </a:t>
                      </a:r>
                      <a:r>
                        <a:rPr lang="ko-KR" altLang="en-US" dirty="0" err="1"/>
                        <a:t>콤보가</a:t>
                      </a:r>
                      <a:r>
                        <a:rPr lang="ko-KR" altLang="en-US" dirty="0"/>
                        <a:t> 올라간다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 때 정확도에 따라 오르는 점수가 다르다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만약 노트를 베지 못하면 </a:t>
                      </a:r>
                      <a:r>
                        <a:rPr lang="ko-KR" altLang="en-US" dirty="0" err="1"/>
                        <a:t>콤보가</a:t>
                      </a:r>
                      <a:r>
                        <a:rPr lang="ko-KR" altLang="en-US" dirty="0"/>
                        <a:t> 끊어진다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게임이 끝나고 사용자가 틀린 노트의 개수와 점수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콤보횟수</a:t>
                      </a:r>
                      <a:r>
                        <a:rPr lang="ko-KR" altLang="en-US" dirty="0"/>
                        <a:t> 등을 알려준다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66853D9-E375-43AB-A5AA-EBEA8D11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84592769-BD32-42FE-8AAF-E6FC4AE73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10B190-3A58-479A-A25A-EE7FC745A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57" y="1131196"/>
            <a:ext cx="5480263" cy="56264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F3F983-B4D0-4D9B-B3C4-D0E7320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790" y="1131196"/>
            <a:ext cx="2464262" cy="5626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D1BE4C-65ED-470F-BD64-514805768080}"/>
              </a:ext>
            </a:extLst>
          </p:cNvPr>
          <p:cNvSpPr txBox="1"/>
          <p:nvPr/>
        </p:nvSpPr>
        <p:spPr>
          <a:xfrm>
            <a:off x="1773855" y="1194329"/>
            <a:ext cx="481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측면</a:t>
            </a:r>
            <a:endParaRPr lang="ko-KR" altLang="en-US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422A4-B189-41A4-A887-B6D82961CC98}"/>
              </a:ext>
            </a:extLst>
          </p:cNvPr>
          <p:cNvSpPr txBox="1"/>
          <p:nvPr/>
        </p:nvSpPr>
        <p:spPr>
          <a:xfrm>
            <a:off x="2348491" y="1747213"/>
            <a:ext cx="212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Flow Chart</a:t>
            </a:r>
            <a:endParaRPr lang="ko-KR" altLang="en-US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62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1316038-67C8-4ED7-BF8D-745D356282A1}"/>
              </a:ext>
            </a:extLst>
          </p:cNvPr>
          <p:cNvSpPr/>
          <p:nvPr/>
        </p:nvSpPr>
        <p:spPr>
          <a:xfrm>
            <a:off x="5142271" y="1032387"/>
            <a:ext cx="6057503" cy="3281076"/>
          </a:xfrm>
          <a:prstGeom prst="roundRect">
            <a:avLst>
              <a:gd name="adj" fmla="val 4429"/>
            </a:avLst>
          </a:prstGeom>
          <a:solidFill>
            <a:srgbClr val="CAE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0B322E0-7DB4-45FB-907C-1819B5B9665E}"/>
              </a:ext>
            </a:extLst>
          </p:cNvPr>
          <p:cNvSpPr/>
          <p:nvPr/>
        </p:nvSpPr>
        <p:spPr>
          <a:xfrm>
            <a:off x="7458656" y="916210"/>
            <a:ext cx="1422004" cy="5984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z="14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pPr/>
              <a:t>11</a:t>
            </a:fld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CA3AD3-C449-412C-BB30-0F7E6B59FF95}"/>
              </a:ext>
            </a:extLst>
          </p:cNvPr>
          <p:cNvSpPr/>
          <p:nvPr/>
        </p:nvSpPr>
        <p:spPr>
          <a:xfrm>
            <a:off x="4661806" y="4738548"/>
            <a:ext cx="630403" cy="281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 값 전달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CA3AD3-C449-412C-BB30-0F7E6B59FF95}"/>
              </a:ext>
            </a:extLst>
          </p:cNvPr>
          <p:cNvSpPr/>
          <p:nvPr/>
        </p:nvSpPr>
        <p:spPr>
          <a:xfrm>
            <a:off x="4088896" y="1442396"/>
            <a:ext cx="1148980" cy="247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서버로 데이터 전송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58CC3CD-6733-4D93-BB0A-0C872A923710}"/>
              </a:ext>
            </a:extLst>
          </p:cNvPr>
          <p:cNvSpPr/>
          <p:nvPr/>
        </p:nvSpPr>
        <p:spPr>
          <a:xfrm>
            <a:off x="182491" y="2432910"/>
            <a:ext cx="1256428" cy="36854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C125F3-446C-4732-B5B8-5DAE88A1FCE9}"/>
              </a:ext>
            </a:extLst>
          </p:cNvPr>
          <p:cNvSpPr/>
          <p:nvPr/>
        </p:nvSpPr>
        <p:spPr>
          <a:xfrm>
            <a:off x="182490" y="2141614"/>
            <a:ext cx="725936" cy="29316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13A055-A89F-47B8-8A67-3BDE2D159B2C}"/>
              </a:ext>
            </a:extLst>
          </p:cNvPr>
          <p:cNvSpPr txBox="1"/>
          <p:nvPr/>
        </p:nvSpPr>
        <p:spPr>
          <a:xfrm>
            <a:off x="210411" y="2117240"/>
            <a:ext cx="670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User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4DEF425-3F71-4F2D-BE86-4AA4918752F1}"/>
              </a:ext>
            </a:extLst>
          </p:cNvPr>
          <p:cNvGrpSpPr/>
          <p:nvPr/>
        </p:nvGrpSpPr>
        <p:grpSpPr>
          <a:xfrm>
            <a:off x="1914102" y="4459707"/>
            <a:ext cx="2751345" cy="1831446"/>
            <a:chOff x="1946298" y="3452601"/>
            <a:chExt cx="2751345" cy="183144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DC92331-F62F-42F9-9E57-EC08C6CA55D1}"/>
                </a:ext>
              </a:extLst>
            </p:cNvPr>
            <p:cNvSpPr/>
            <p:nvPr/>
          </p:nvSpPr>
          <p:spPr>
            <a:xfrm>
              <a:off x="1946298" y="3774210"/>
              <a:ext cx="2751345" cy="150983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6CDBAE1-B439-4C01-9DDB-B094D727C129}"/>
                </a:ext>
              </a:extLst>
            </p:cNvPr>
            <p:cNvSpPr/>
            <p:nvPr/>
          </p:nvSpPr>
          <p:spPr>
            <a:xfrm>
              <a:off x="1946298" y="3480448"/>
              <a:ext cx="725936" cy="29316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B92E0D-AF98-4125-BEFD-4F6B7D7257D1}"/>
                </a:ext>
              </a:extLst>
            </p:cNvPr>
            <p:cNvSpPr txBox="1"/>
            <p:nvPr/>
          </p:nvSpPr>
          <p:spPr>
            <a:xfrm>
              <a:off x="1946298" y="3452601"/>
              <a:ext cx="725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Input</a:t>
              </a:r>
              <a:endPara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0233032-82D9-41F7-B1E4-2A8EF68178C6}"/>
                </a:ext>
              </a:extLst>
            </p:cNvPr>
            <p:cNvSpPr/>
            <p:nvPr/>
          </p:nvSpPr>
          <p:spPr>
            <a:xfrm>
              <a:off x="2079247" y="3972477"/>
              <a:ext cx="730591" cy="2224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B1B04E4-4FE6-43E2-AC40-25D078BF81C4}"/>
                </a:ext>
              </a:extLst>
            </p:cNvPr>
            <p:cNvSpPr txBox="1"/>
            <p:nvPr/>
          </p:nvSpPr>
          <p:spPr>
            <a:xfrm>
              <a:off x="2115262" y="3944740"/>
              <a:ext cx="658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Kinect</a:t>
              </a:r>
              <a:endParaRPr lang="ko-KR" altLang="en-US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45F4A57-0D78-4DA9-9B31-CECA93F87C68}"/>
                </a:ext>
              </a:extLst>
            </p:cNvPr>
            <p:cNvSpPr/>
            <p:nvPr/>
          </p:nvSpPr>
          <p:spPr>
            <a:xfrm>
              <a:off x="2080665" y="4182912"/>
              <a:ext cx="2482610" cy="10117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08AD21-7A92-4E35-B5AE-26E5877398E6}"/>
                </a:ext>
              </a:extLst>
            </p:cNvPr>
            <p:cNvSpPr/>
            <p:nvPr/>
          </p:nvSpPr>
          <p:spPr>
            <a:xfrm>
              <a:off x="2170098" y="4248574"/>
              <a:ext cx="1109844" cy="8560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3494B1-7BD9-4E17-823D-FACFF7E05192}"/>
                </a:ext>
              </a:extLst>
            </p:cNvPr>
            <p:cNvSpPr txBox="1"/>
            <p:nvPr/>
          </p:nvSpPr>
          <p:spPr>
            <a:xfrm flipH="1">
              <a:off x="2175744" y="4365644"/>
              <a:ext cx="1104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Motion </a:t>
              </a: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Recognition </a:t>
              </a: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System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BDD8D48-279D-493C-B68F-2B05D8D602C2}"/>
                </a:ext>
              </a:extLst>
            </p:cNvPr>
            <p:cNvSpPr/>
            <p:nvPr/>
          </p:nvSpPr>
          <p:spPr>
            <a:xfrm>
              <a:off x="3355418" y="4260795"/>
              <a:ext cx="1109844" cy="8560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B5CD0A-3282-4275-B9DD-F5B4D5566702}"/>
                </a:ext>
              </a:extLst>
            </p:cNvPr>
            <p:cNvSpPr txBox="1"/>
            <p:nvPr/>
          </p:nvSpPr>
          <p:spPr>
            <a:xfrm flipH="1">
              <a:off x="3465277" y="4355585"/>
              <a:ext cx="897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Sending</a:t>
              </a:r>
            </a:p>
            <a:p>
              <a:pPr algn="ctr"/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System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7EA90FA-AB81-412D-A278-E7A21F374F50}"/>
              </a:ext>
            </a:extLst>
          </p:cNvPr>
          <p:cNvSpPr txBox="1"/>
          <p:nvPr/>
        </p:nvSpPr>
        <p:spPr>
          <a:xfrm>
            <a:off x="272754" y="5694244"/>
            <a:ext cx="1056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Game Player</a:t>
            </a:r>
            <a:endParaRPr lang="ko-KR" altLang="en-US" sz="1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9953274-BD5F-4A68-9D70-47DA08A5C6B9}"/>
              </a:ext>
            </a:extLst>
          </p:cNvPr>
          <p:cNvSpPr txBox="1"/>
          <p:nvPr/>
        </p:nvSpPr>
        <p:spPr>
          <a:xfrm>
            <a:off x="283928" y="3606872"/>
            <a:ext cx="105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 Maker</a:t>
            </a:r>
            <a:endParaRPr lang="ko-KR" altLang="en-US" sz="1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66BE288-EFF5-4E8C-9759-EC109AC80183}"/>
              </a:ext>
            </a:extLst>
          </p:cNvPr>
          <p:cNvSpPr/>
          <p:nvPr/>
        </p:nvSpPr>
        <p:spPr>
          <a:xfrm>
            <a:off x="1751378" y="1549790"/>
            <a:ext cx="1451900" cy="14899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07A7ED-8B38-466F-9A2E-35AACCFF907D}"/>
              </a:ext>
            </a:extLst>
          </p:cNvPr>
          <p:cNvSpPr/>
          <p:nvPr/>
        </p:nvSpPr>
        <p:spPr>
          <a:xfrm>
            <a:off x="1751377" y="1242663"/>
            <a:ext cx="725936" cy="29316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C2B7CB9-80F0-424A-B262-D02E6BE86466}"/>
              </a:ext>
            </a:extLst>
          </p:cNvPr>
          <p:cNvSpPr txBox="1"/>
          <p:nvPr/>
        </p:nvSpPr>
        <p:spPr>
          <a:xfrm>
            <a:off x="1723326" y="1208127"/>
            <a:ext cx="774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F3E7508-CA37-4525-9164-B166144D9A30}"/>
              </a:ext>
            </a:extLst>
          </p:cNvPr>
          <p:cNvSpPr/>
          <p:nvPr/>
        </p:nvSpPr>
        <p:spPr>
          <a:xfrm>
            <a:off x="1855499" y="1641027"/>
            <a:ext cx="730591" cy="22242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EC3631-77DC-4878-8DDC-993DDC46F799}"/>
              </a:ext>
            </a:extLst>
          </p:cNvPr>
          <p:cNvSpPr txBox="1"/>
          <p:nvPr/>
        </p:nvSpPr>
        <p:spPr>
          <a:xfrm>
            <a:off x="1836313" y="1607999"/>
            <a:ext cx="76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Music</a:t>
            </a:r>
            <a:endParaRPr lang="ko-KR" altLang="en-US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D21DF2A-56F4-4BCB-934F-D8AB6FA31161}"/>
              </a:ext>
            </a:extLst>
          </p:cNvPr>
          <p:cNvSpPr/>
          <p:nvPr/>
        </p:nvSpPr>
        <p:spPr>
          <a:xfrm>
            <a:off x="1855499" y="1880270"/>
            <a:ext cx="1241305" cy="90916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53A9567-D229-4441-AC1E-3FAB0A66AA0F}"/>
              </a:ext>
            </a:extLst>
          </p:cNvPr>
          <p:cNvSpPr/>
          <p:nvPr/>
        </p:nvSpPr>
        <p:spPr>
          <a:xfrm>
            <a:off x="5231133" y="4753609"/>
            <a:ext cx="4252660" cy="1811935"/>
          </a:xfrm>
          <a:prstGeom prst="rect">
            <a:avLst/>
          </a:prstGeom>
          <a:solidFill>
            <a:srgbClr val="FFDC6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E1E8068-429E-4431-B16B-CF815A976387}"/>
              </a:ext>
            </a:extLst>
          </p:cNvPr>
          <p:cNvSpPr/>
          <p:nvPr/>
        </p:nvSpPr>
        <p:spPr>
          <a:xfrm>
            <a:off x="5231132" y="4459707"/>
            <a:ext cx="1496369" cy="2938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643476-E986-4836-A2D3-8342879EC6D3}"/>
              </a:ext>
            </a:extLst>
          </p:cNvPr>
          <p:cNvSpPr txBox="1"/>
          <p:nvPr/>
        </p:nvSpPr>
        <p:spPr>
          <a:xfrm>
            <a:off x="5237876" y="4464470"/>
            <a:ext cx="149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Software</a:t>
            </a:r>
            <a:endParaRPr lang="ko-KR" altLang="en-US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C7154AB-56F8-4959-9B40-85516390E527}"/>
              </a:ext>
            </a:extLst>
          </p:cNvPr>
          <p:cNvSpPr/>
          <p:nvPr/>
        </p:nvSpPr>
        <p:spPr>
          <a:xfrm>
            <a:off x="5413780" y="4882241"/>
            <a:ext cx="386706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3D Hand Recognition System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21234AD-3697-40F7-B73E-82A48E628AC3}"/>
              </a:ext>
            </a:extLst>
          </p:cNvPr>
          <p:cNvSpPr/>
          <p:nvPr/>
        </p:nvSpPr>
        <p:spPr>
          <a:xfrm>
            <a:off x="5449550" y="5308899"/>
            <a:ext cx="189216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Game Menu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ECD2EA5-9E1F-4338-BA20-A7FC7E517447}"/>
              </a:ext>
            </a:extLst>
          </p:cNvPr>
          <p:cNvSpPr/>
          <p:nvPr/>
        </p:nvSpPr>
        <p:spPr>
          <a:xfrm>
            <a:off x="5445188" y="5735559"/>
            <a:ext cx="1892167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Game Playing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91C3D5C-E61F-4D0A-A41F-25F41C695DF9}"/>
              </a:ext>
            </a:extLst>
          </p:cNvPr>
          <p:cNvSpPr/>
          <p:nvPr/>
        </p:nvSpPr>
        <p:spPr>
          <a:xfrm>
            <a:off x="7903040" y="5324055"/>
            <a:ext cx="1377591" cy="719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HTTP Connection System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C49D4A-98D1-42EF-BEA0-2CF28EC62948}"/>
              </a:ext>
            </a:extLst>
          </p:cNvPr>
          <p:cNvSpPr/>
          <p:nvPr/>
        </p:nvSpPr>
        <p:spPr>
          <a:xfrm>
            <a:off x="10179548" y="4937721"/>
            <a:ext cx="1486271" cy="11153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708FA7E-19F5-408A-B2D7-60ADDA174C7F}"/>
              </a:ext>
            </a:extLst>
          </p:cNvPr>
          <p:cNvSpPr/>
          <p:nvPr/>
        </p:nvSpPr>
        <p:spPr>
          <a:xfrm>
            <a:off x="10179547" y="4666293"/>
            <a:ext cx="846282" cy="27142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85676E3-AEA5-4F87-8941-9E98CE053516}"/>
              </a:ext>
            </a:extLst>
          </p:cNvPr>
          <p:cNvSpPr txBox="1"/>
          <p:nvPr/>
        </p:nvSpPr>
        <p:spPr>
          <a:xfrm>
            <a:off x="10160501" y="4640258"/>
            <a:ext cx="865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Output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0ADABE7-0A38-4EA9-A996-C3B21801845B}"/>
              </a:ext>
            </a:extLst>
          </p:cNvPr>
          <p:cNvSpPr/>
          <p:nvPr/>
        </p:nvSpPr>
        <p:spPr>
          <a:xfrm>
            <a:off x="10342848" y="5083048"/>
            <a:ext cx="1172665" cy="3309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Oculus Dk2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C085CD1-B5FE-4AAB-B118-B8AD6807B506}"/>
              </a:ext>
            </a:extLst>
          </p:cNvPr>
          <p:cNvSpPr/>
          <p:nvPr/>
        </p:nvSpPr>
        <p:spPr>
          <a:xfrm>
            <a:off x="10336452" y="5607818"/>
            <a:ext cx="1179061" cy="3309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Headphone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4B39FF2-79AA-465A-9647-A22EC1F6540C}"/>
              </a:ext>
            </a:extLst>
          </p:cNvPr>
          <p:cNvSpPr/>
          <p:nvPr/>
        </p:nvSpPr>
        <p:spPr>
          <a:xfrm>
            <a:off x="5445189" y="6137265"/>
            <a:ext cx="3835442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 Player Socket Connection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73C5359-6A45-44EC-B38D-D17C08B3D87F}"/>
              </a:ext>
            </a:extLst>
          </p:cNvPr>
          <p:cNvSpPr/>
          <p:nvPr/>
        </p:nvSpPr>
        <p:spPr>
          <a:xfrm>
            <a:off x="9476826" y="1537334"/>
            <a:ext cx="1496369" cy="207703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247198D-A1D8-4521-8736-3ED1C99DA96F}"/>
              </a:ext>
            </a:extLst>
          </p:cNvPr>
          <p:cNvSpPr/>
          <p:nvPr/>
        </p:nvSpPr>
        <p:spPr>
          <a:xfrm>
            <a:off x="9476824" y="1230205"/>
            <a:ext cx="1099379" cy="29316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4FD9C5-D43A-4A58-8BCA-88F4AB0C2A01}"/>
              </a:ext>
            </a:extLst>
          </p:cNvPr>
          <p:cNvSpPr txBox="1"/>
          <p:nvPr/>
        </p:nvSpPr>
        <p:spPr>
          <a:xfrm>
            <a:off x="9367398" y="1199266"/>
            <a:ext cx="1318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Database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7C57074-D0F3-47CF-A439-64D3210AE9D9}"/>
              </a:ext>
            </a:extLst>
          </p:cNvPr>
          <p:cNvSpPr/>
          <p:nvPr/>
        </p:nvSpPr>
        <p:spPr>
          <a:xfrm>
            <a:off x="9537903" y="1613837"/>
            <a:ext cx="1374213" cy="410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Player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Info Table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0437BC0-6814-431E-8509-11252CA912C8}"/>
              </a:ext>
            </a:extLst>
          </p:cNvPr>
          <p:cNvSpPr/>
          <p:nvPr/>
        </p:nvSpPr>
        <p:spPr>
          <a:xfrm>
            <a:off x="9537901" y="2096491"/>
            <a:ext cx="1374213" cy="410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Music, Beat Data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ED94137-834C-41F2-B4BA-B0D105BEEDF4}"/>
              </a:ext>
            </a:extLst>
          </p:cNvPr>
          <p:cNvSpPr/>
          <p:nvPr/>
        </p:nvSpPr>
        <p:spPr>
          <a:xfrm>
            <a:off x="9537901" y="2574453"/>
            <a:ext cx="1374213" cy="270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Post Data 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78F2342-565E-43DA-88AC-94E057D2E356}"/>
              </a:ext>
            </a:extLst>
          </p:cNvPr>
          <p:cNvSpPr/>
          <p:nvPr/>
        </p:nvSpPr>
        <p:spPr>
          <a:xfrm>
            <a:off x="9537900" y="2921787"/>
            <a:ext cx="1374213" cy="270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Comment Data 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DC8E3D4-EB30-4FF0-BF61-A1EB4D7C6799}"/>
              </a:ext>
            </a:extLst>
          </p:cNvPr>
          <p:cNvSpPr/>
          <p:nvPr/>
        </p:nvSpPr>
        <p:spPr>
          <a:xfrm>
            <a:off x="5385016" y="1428883"/>
            <a:ext cx="1496369" cy="2819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65C12AA-62D2-4ECE-8CBB-29F7CEA93743}"/>
              </a:ext>
            </a:extLst>
          </p:cNvPr>
          <p:cNvSpPr/>
          <p:nvPr/>
        </p:nvSpPr>
        <p:spPr>
          <a:xfrm>
            <a:off x="5385015" y="1121755"/>
            <a:ext cx="856236" cy="29316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Server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7CA3AD3-C449-412C-BB30-0F7E6B59FF95}"/>
              </a:ext>
            </a:extLst>
          </p:cNvPr>
          <p:cNvSpPr/>
          <p:nvPr/>
        </p:nvSpPr>
        <p:spPr>
          <a:xfrm>
            <a:off x="5446709" y="1503026"/>
            <a:ext cx="137421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 Service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9D6909A-6171-4D41-8C9A-DB64C72EC5D2}"/>
              </a:ext>
            </a:extLst>
          </p:cNvPr>
          <p:cNvSpPr/>
          <p:nvPr/>
        </p:nvSpPr>
        <p:spPr>
          <a:xfrm>
            <a:off x="5446708" y="2385840"/>
            <a:ext cx="137421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JsonWebToken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F847F8E-8DC0-43BA-8BE3-140A6A38668B}"/>
              </a:ext>
            </a:extLst>
          </p:cNvPr>
          <p:cNvSpPr/>
          <p:nvPr/>
        </p:nvSpPr>
        <p:spPr>
          <a:xfrm>
            <a:off x="7509847" y="2421426"/>
            <a:ext cx="1261824" cy="10792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C167E8-FAAE-4746-A64A-23D3E6E730CF}"/>
              </a:ext>
            </a:extLst>
          </p:cNvPr>
          <p:cNvSpPr/>
          <p:nvPr/>
        </p:nvSpPr>
        <p:spPr>
          <a:xfrm>
            <a:off x="7509845" y="2114297"/>
            <a:ext cx="856236" cy="29316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CBA588-35E3-4FB7-89D9-BCA83DE78666}"/>
              </a:ext>
            </a:extLst>
          </p:cNvPr>
          <p:cNvSpPr txBox="1"/>
          <p:nvPr/>
        </p:nvSpPr>
        <p:spPr>
          <a:xfrm>
            <a:off x="7521876" y="2084885"/>
            <a:ext cx="855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Server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1E1FF10-257C-493D-BD1C-3FB0D09C5BED}"/>
              </a:ext>
            </a:extLst>
          </p:cNvPr>
          <p:cNvSpPr/>
          <p:nvPr/>
        </p:nvSpPr>
        <p:spPr>
          <a:xfrm>
            <a:off x="7570923" y="2497929"/>
            <a:ext cx="1120743" cy="4358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ORM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10A30BC-E852-4DD3-B422-B6A3B2DA926C}"/>
              </a:ext>
            </a:extLst>
          </p:cNvPr>
          <p:cNvSpPr/>
          <p:nvPr/>
        </p:nvSpPr>
        <p:spPr>
          <a:xfrm>
            <a:off x="7570923" y="2988478"/>
            <a:ext cx="1120743" cy="4358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Database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Access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4E0CB36-D71D-4927-A0F6-9BBA3CC728F3}"/>
              </a:ext>
            </a:extLst>
          </p:cNvPr>
          <p:cNvSpPr/>
          <p:nvPr/>
        </p:nvSpPr>
        <p:spPr>
          <a:xfrm>
            <a:off x="5450821" y="2793526"/>
            <a:ext cx="1374213" cy="4358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ORM Server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Access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15" name="연결선: 꺾임 125">
            <a:extLst>
              <a:ext uri="{FF2B5EF4-FFF2-40B4-BE49-F238E27FC236}">
                <a16:creationId xmlns:a16="http://schemas.microsoft.com/office/drawing/2014/main" id="{C9A59066-D96B-47F0-8D57-009E03855F90}"/>
              </a:ext>
            </a:extLst>
          </p:cNvPr>
          <p:cNvCxnSpPr>
            <a:cxnSpLocks/>
          </p:cNvCxnSpPr>
          <p:nvPr/>
        </p:nvCxnSpPr>
        <p:spPr>
          <a:xfrm flipV="1">
            <a:off x="992226" y="2432910"/>
            <a:ext cx="1100800" cy="739367"/>
          </a:xfrm>
          <a:prstGeom prst="bentConnector3">
            <a:avLst>
              <a:gd name="adj1" fmla="val 50000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907664B-19DE-4D21-8800-954903E3B302}"/>
              </a:ext>
            </a:extLst>
          </p:cNvPr>
          <p:cNvCxnSpPr>
            <a:cxnSpLocks/>
          </p:cNvCxnSpPr>
          <p:nvPr/>
        </p:nvCxnSpPr>
        <p:spPr>
          <a:xfrm>
            <a:off x="1404832" y="5397513"/>
            <a:ext cx="52090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374E984-28CE-46D7-8E2F-C5556CDD2C18}"/>
              </a:ext>
            </a:extLst>
          </p:cNvPr>
          <p:cNvCxnSpPr/>
          <p:nvPr/>
        </p:nvCxnSpPr>
        <p:spPr>
          <a:xfrm flipH="1">
            <a:off x="3115990" y="2226771"/>
            <a:ext cx="10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7BE92D41-491B-4E42-97A1-DD8CB717D4E8}"/>
              </a:ext>
            </a:extLst>
          </p:cNvPr>
          <p:cNvCxnSpPr>
            <a:cxnSpLocks/>
          </p:cNvCxnSpPr>
          <p:nvPr/>
        </p:nvCxnSpPr>
        <p:spPr>
          <a:xfrm>
            <a:off x="6387253" y="5190018"/>
            <a:ext cx="0" cy="11888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5D1897D-2610-47C3-ABFF-0F3F7A3E6B58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 flipH="1">
            <a:off x="6391272" y="5616676"/>
            <a:ext cx="4362" cy="11888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7C0C3C37-DAFE-46B4-936F-56FF7CBFA62B}"/>
              </a:ext>
            </a:extLst>
          </p:cNvPr>
          <p:cNvCxnSpPr>
            <a:cxnSpLocks/>
          </p:cNvCxnSpPr>
          <p:nvPr/>
        </p:nvCxnSpPr>
        <p:spPr>
          <a:xfrm>
            <a:off x="6402845" y="6043336"/>
            <a:ext cx="0" cy="939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25C1520-E57C-4A52-B535-D05B5C4A51DA}"/>
              </a:ext>
            </a:extLst>
          </p:cNvPr>
          <p:cNvSpPr/>
          <p:nvPr/>
        </p:nvSpPr>
        <p:spPr>
          <a:xfrm>
            <a:off x="5446093" y="3287250"/>
            <a:ext cx="1374213" cy="901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HTTP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Connection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And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Processing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C485DF1C-AF05-41E2-B5D9-64BF9CB03733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9280631" y="5683696"/>
            <a:ext cx="502165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6AF52482-3862-4F7C-A0FB-47F84A1A6759}"/>
              </a:ext>
            </a:extLst>
          </p:cNvPr>
          <p:cNvCxnSpPr>
            <a:cxnSpLocks/>
          </p:cNvCxnSpPr>
          <p:nvPr/>
        </p:nvCxnSpPr>
        <p:spPr>
          <a:xfrm flipV="1">
            <a:off x="9764503" y="3752787"/>
            <a:ext cx="0" cy="194312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23089193-9455-403F-951B-F1B54F10CA8B}"/>
              </a:ext>
            </a:extLst>
          </p:cNvPr>
          <p:cNvCxnSpPr>
            <a:cxnSpLocks/>
          </p:cNvCxnSpPr>
          <p:nvPr/>
        </p:nvCxnSpPr>
        <p:spPr>
          <a:xfrm flipH="1" flipV="1">
            <a:off x="6794648" y="3746073"/>
            <a:ext cx="2988148" cy="1956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148E5B7-1468-4171-9E08-F2D6797A883A}"/>
              </a:ext>
            </a:extLst>
          </p:cNvPr>
          <p:cNvCxnSpPr>
            <a:cxnSpLocks/>
          </p:cNvCxnSpPr>
          <p:nvPr/>
        </p:nvCxnSpPr>
        <p:spPr>
          <a:xfrm>
            <a:off x="9483793" y="5843726"/>
            <a:ext cx="679382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F110EB4-1E4F-40E1-A044-172E05A07CAE}"/>
              </a:ext>
            </a:extLst>
          </p:cNvPr>
          <p:cNvSpPr/>
          <p:nvPr/>
        </p:nvSpPr>
        <p:spPr>
          <a:xfrm>
            <a:off x="3407569" y="2943323"/>
            <a:ext cx="1496369" cy="12658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B37964-ECE2-4AEF-9DE8-46AE6D0C5F66}"/>
              </a:ext>
            </a:extLst>
          </p:cNvPr>
          <p:cNvSpPr/>
          <p:nvPr/>
        </p:nvSpPr>
        <p:spPr>
          <a:xfrm>
            <a:off x="3407568" y="2664283"/>
            <a:ext cx="834713" cy="2800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0740A31-A369-4F18-ADC4-09902B154D56}"/>
              </a:ext>
            </a:extLst>
          </p:cNvPr>
          <p:cNvSpPr txBox="1"/>
          <p:nvPr/>
        </p:nvSpPr>
        <p:spPr>
          <a:xfrm>
            <a:off x="3343520" y="2647617"/>
            <a:ext cx="958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Output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5480CF74-FA2C-4632-85A7-1D60694F450B}"/>
              </a:ext>
            </a:extLst>
          </p:cNvPr>
          <p:cNvCxnSpPr/>
          <p:nvPr/>
        </p:nvCxnSpPr>
        <p:spPr>
          <a:xfrm flipH="1">
            <a:off x="4772182" y="3620304"/>
            <a:ext cx="10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27">
            <a:extLst>
              <a:ext uri="{FF2B5EF4-FFF2-40B4-BE49-F238E27FC236}">
                <a16:creationId xmlns:a16="http://schemas.microsoft.com/office/drawing/2014/main" id="{8F17F6D3-BC69-49ED-8FAB-0879CD458E19}"/>
              </a:ext>
            </a:extLst>
          </p:cNvPr>
          <p:cNvCxnSpPr>
            <a:stCxn id="82" idx="3"/>
            <a:endCxn id="107" idx="1"/>
          </p:cNvCxnSpPr>
          <p:nvPr/>
        </p:nvCxnSpPr>
        <p:spPr>
          <a:xfrm flipV="1">
            <a:off x="3096804" y="1687692"/>
            <a:ext cx="2349905" cy="647160"/>
          </a:xfrm>
          <a:prstGeom prst="bent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96CF81A1-3E64-4344-96E0-0CFE3B01D1A9}"/>
              </a:ext>
            </a:extLst>
          </p:cNvPr>
          <p:cNvCxnSpPr>
            <a:cxnSpLocks/>
          </p:cNvCxnSpPr>
          <p:nvPr/>
        </p:nvCxnSpPr>
        <p:spPr>
          <a:xfrm flipH="1">
            <a:off x="4903938" y="3441738"/>
            <a:ext cx="481077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40">
            <a:extLst>
              <a:ext uri="{FF2B5EF4-FFF2-40B4-BE49-F238E27FC236}">
                <a16:creationId xmlns:a16="http://schemas.microsoft.com/office/drawing/2014/main" id="{4886E01F-166D-4526-BFF1-212B66592AB5}"/>
              </a:ext>
            </a:extLst>
          </p:cNvPr>
          <p:cNvCxnSpPr>
            <a:cxnSpLocks/>
            <a:stCxn id="53" idx="3"/>
            <a:endCxn id="87" idx="1"/>
          </p:cNvCxnSpPr>
          <p:nvPr/>
        </p:nvCxnSpPr>
        <p:spPr>
          <a:xfrm flipV="1">
            <a:off x="4665447" y="5036130"/>
            <a:ext cx="748333" cy="500105"/>
          </a:xfrm>
          <a:prstGeom prst="bent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2" descr="C:\Users\user\Desktop\play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74" y="4834262"/>
            <a:ext cx="754025" cy="86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7CA3AD3-C449-412C-BB30-0F7E6B59FF95}"/>
              </a:ext>
            </a:extLst>
          </p:cNvPr>
          <p:cNvSpPr/>
          <p:nvPr/>
        </p:nvSpPr>
        <p:spPr>
          <a:xfrm>
            <a:off x="5449038" y="1930884"/>
            <a:ext cx="1374213" cy="415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Deep learning Algorithm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5" name="Picture 2" descr="C:\Users\user\Desktop\음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814" y="1930884"/>
            <a:ext cx="1127451" cy="83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ED94137-834C-41F2-B4BA-B0D105BEEDF4}"/>
              </a:ext>
            </a:extLst>
          </p:cNvPr>
          <p:cNvSpPr/>
          <p:nvPr/>
        </p:nvSpPr>
        <p:spPr>
          <a:xfrm>
            <a:off x="9545613" y="3257927"/>
            <a:ext cx="1374213" cy="270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 data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7" name="Picture 5" descr="C:\Users\user\Desktop\비트세이버 노트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52" y="3253859"/>
            <a:ext cx="1415110" cy="9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:\Users\user\Desktop\키넥트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79" y="4871870"/>
            <a:ext cx="749529" cy="28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3" descr="C:\Users\user\Desktop\D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42" y="1192881"/>
            <a:ext cx="294637" cy="31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5" descr="C:\Users\user\Desktop\서버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84" y="1104264"/>
            <a:ext cx="259742" cy="2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C:\Users\user\Desktop\헤드폰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771" y="4574423"/>
            <a:ext cx="332067" cy="3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7" descr="C:\Users\user\Desktop\oculus dk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875" y="4615852"/>
            <a:ext cx="406282" cy="2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8" descr="C:\Users\user\Desktop\딥러닝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11" y="1103505"/>
            <a:ext cx="330007" cy="2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5" descr="C:\Users\user\Desktop\서버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924" y="2099451"/>
            <a:ext cx="259742" cy="2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9" descr="C:\Users\user\Desktop\유니티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15" y="4407392"/>
            <a:ext cx="685418" cy="3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C:\Users\user\Desktop\play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86" y="2747090"/>
            <a:ext cx="754025" cy="86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텍스트 개체 틀 3">
            <a:extLst>
              <a:ext uri="{FF2B5EF4-FFF2-40B4-BE49-F238E27FC236}">
                <a16:creationId xmlns:a16="http://schemas.microsoft.com/office/drawing/2014/main" id="{38F2AF57-84AD-4315-A371-7C4B06170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3" name="제목 1">
            <a:extLst>
              <a:ext uri="{FF2B5EF4-FFF2-40B4-BE49-F238E27FC236}">
                <a16:creationId xmlns:a16="http://schemas.microsoft.com/office/drawing/2014/main" id="{BDA9DFAF-12AA-4303-8026-BD62B477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VRR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구성도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C10570A-1D51-4DFA-9A9F-5AB2FE57C29B}"/>
              </a:ext>
            </a:extLst>
          </p:cNvPr>
          <p:cNvSpPr/>
          <p:nvPr/>
        </p:nvSpPr>
        <p:spPr>
          <a:xfrm>
            <a:off x="3473193" y="3014246"/>
            <a:ext cx="730591" cy="22242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81B1FE8-E696-4A4E-A07B-601661205192}"/>
              </a:ext>
            </a:extLst>
          </p:cNvPr>
          <p:cNvSpPr txBox="1"/>
          <p:nvPr/>
        </p:nvSpPr>
        <p:spPr>
          <a:xfrm>
            <a:off x="3418297" y="2989591"/>
            <a:ext cx="8674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 Note</a:t>
            </a:r>
            <a:endParaRPr lang="ko-KR" altLang="en-US" sz="11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B370E99-46D8-40DA-B3D5-9483D27912E2}"/>
              </a:ext>
            </a:extLst>
          </p:cNvPr>
          <p:cNvCxnSpPr/>
          <p:nvPr/>
        </p:nvCxnSpPr>
        <p:spPr>
          <a:xfrm>
            <a:off x="6881385" y="2709673"/>
            <a:ext cx="628460" cy="0"/>
          </a:xfrm>
          <a:prstGeom prst="straightConnector1">
            <a:avLst/>
          </a:prstGeom>
          <a:ln w="412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727985E-7987-4DEC-8E85-9168C7AEF69E}"/>
              </a:ext>
            </a:extLst>
          </p:cNvPr>
          <p:cNvCxnSpPr>
            <a:cxnSpLocks/>
          </p:cNvCxnSpPr>
          <p:nvPr/>
        </p:nvCxnSpPr>
        <p:spPr>
          <a:xfrm>
            <a:off x="7775838" y="-48126"/>
            <a:ext cx="1" cy="0"/>
          </a:xfrm>
          <a:prstGeom prst="straightConnector1">
            <a:avLst/>
          </a:prstGeom>
          <a:ln w="19050">
            <a:solidFill>
              <a:srgbClr val="DDDFE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4F97F90-3221-4A34-A176-F7E4F082B597}"/>
              </a:ext>
            </a:extLst>
          </p:cNvPr>
          <p:cNvCxnSpPr>
            <a:cxnSpLocks/>
          </p:cNvCxnSpPr>
          <p:nvPr/>
        </p:nvCxnSpPr>
        <p:spPr>
          <a:xfrm>
            <a:off x="8810999" y="2709673"/>
            <a:ext cx="628460" cy="0"/>
          </a:xfrm>
          <a:prstGeom prst="straightConnector1">
            <a:avLst/>
          </a:prstGeom>
          <a:ln w="412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4B4CD8-D3B7-44A1-85D0-3BCB6A921D40}"/>
              </a:ext>
            </a:extLst>
          </p:cNvPr>
          <p:cNvSpPr/>
          <p:nvPr/>
        </p:nvSpPr>
        <p:spPr>
          <a:xfrm>
            <a:off x="8046728" y="1069741"/>
            <a:ext cx="806783" cy="31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Server</a:t>
            </a:r>
            <a:endParaRPr lang="ko-KR" altLang="en-US" sz="14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98BB0D4-7E99-45CF-853B-43CA9F4BECB3}"/>
              </a:ext>
            </a:extLst>
          </p:cNvPr>
          <p:cNvGrpSpPr/>
          <p:nvPr/>
        </p:nvGrpSpPr>
        <p:grpSpPr>
          <a:xfrm>
            <a:off x="7469457" y="916211"/>
            <a:ext cx="590990" cy="608706"/>
            <a:chOff x="10566994" y="3445922"/>
            <a:chExt cx="1265642" cy="1301268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AAE3F16-CE27-4A73-9D83-DA486850C8B2}"/>
                </a:ext>
              </a:extLst>
            </p:cNvPr>
            <p:cNvSpPr/>
            <p:nvPr/>
          </p:nvSpPr>
          <p:spPr>
            <a:xfrm>
              <a:off x="10566994" y="3453816"/>
              <a:ext cx="1265637" cy="1278681"/>
            </a:xfrm>
            <a:prstGeom prst="rect">
              <a:avLst/>
            </a:prstGeom>
            <a:solidFill>
              <a:srgbClr val="F1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각 삼각형 161">
              <a:extLst>
                <a:ext uri="{FF2B5EF4-FFF2-40B4-BE49-F238E27FC236}">
                  <a16:creationId xmlns:a16="http://schemas.microsoft.com/office/drawing/2014/main" id="{254DC51A-4815-4AA7-ACAC-4C6DAD29CA56}"/>
                </a:ext>
              </a:extLst>
            </p:cNvPr>
            <p:cNvSpPr/>
            <p:nvPr/>
          </p:nvSpPr>
          <p:spPr>
            <a:xfrm flipH="1" flipV="1">
              <a:off x="10566994" y="3445922"/>
              <a:ext cx="1265637" cy="1286572"/>
            </a:xfrm>
            <a:prstGeom prst="rtTriangle">
              <a:avLst/>
            </a:prstGeom>
            <a:solidFill>
              <a:srgbClr val="25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F883238-BA50-4C35-A5FF-6B8319FF80CD}"/>
                </a:ext>
              </a:extLst>
            </p:cNvPr>
            <p:cNvSpPr/>
            <p:nvPr/>
          </p:nvSpPr>
          <p:spPr>
            <a:xfrm>
              <a:off x="10655135" y="3545743"/>
              <a:ext cx="1086929" cy="1086929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14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83F34BB-DBEA-4B5E-B8BB-64D1984A0E1B}"/>
                </a:ext>
              </a:extLst>
            </p:cNvPr>
            <p:cNvSpPr/>
            <p:nvPr/>
          </p:nvSpPr>
          <p:spPr>
            <a:xfrm>
              <a:off x="10566999" y="3468510"/>
              <a:ext cx="1265637" cy="1278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 w="9525">
                    <a:solidFill>
                      <a:srgbClr val="F4F5F9"/>
                    </a:solidFill>
                  </a:ln>
                  <a:gradFill>
                    <a:gsLst>
                      <a:gs pos="1000">
                        <a:schemeClr val="accent1"/>
                      </a:gs>
                      <a:gs pos="99000">
                        <a:schemeClr val="accent4"/>
                      </a:gs>
                    </a:gsLst>
                    <a:lin ang="5400000" scaled="1"/>
                  </a:gra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VRR</a:t>
              </a:r>
              <a:endParaRPr lang="ko-KR" altLang="en-US" sz="1400" dirty="0">
                <a:ln w="9525">
                  <a:solidFill>
                    <a:srgbClr val="F4F5F9"/>
                  </a:solidFill>
                </a:ln>
                <a:gradFill>
                  <a:gsLst>
                    <a:gs pos="1000">
                      <a:schemeClr val="accent1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07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4872404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Technical Introduction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32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13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2FAFB-2329-4CEC-8BDC-7C76DE00E7B9}"/>
              </a:ext>
            </a:extLst>
          </p:cNvPr>
          <p:cNvSpPr txBox="1"/>
          <p:nvPr/>
        </p:nvSpPr>
        <p:spPr>
          <a:xfrm>
            <a:off x="1773856" y="1194329"/>
            <a:ext cx="225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VR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가상현실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E27D4-A017-4FBF-BB9A-E04918BCC1EC}"/>
              </a:ext>
            </a:extLst>
          </p:cNvPr>
          <p:cNvSpPr txBox="1"/>
          <p:nvPr/>
        </p:nvSpPr>
        <p:spPr>
          <a:xfrm>
            <a:off x="5626566" y="1814294"/>
            <a:ext cx="586439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(Virtual Reality)</a:t>
            </a: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만들어 놓은 가상의 세계에서 사람이 실제와 같은 체험을 할 수 있도록 하는 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C70180-4DF4-4D78-8755-36E94AD5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814294"/>
            <a:ext cx="4586012" cy="2468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9BBCA3-F6FF-4D1E-AC48-579C1EE53BF2}"/>
              </a:ext>
            </a:extLst>
          </p:cNvPr>
          <p:cNvSpPr/>
          <p:nvPr/>
        </p:nvSpPr>
        <p:spPr>
          <a:xfrm>
            <a:off x="1150497" y="4448050"/>
            <a:ext cx="551799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3D</a:t>
            </a:r>
            <a:r>
              <a:rPr lang="ko-KR" altLang="en-US" sz="2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와의 비교</a:t>
            </a:r>
            <a:endParaRPr lang="en-US" altLang="ko-KR" sz="2400" b="1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사용자에게 현실감을 높여주는 공통점</a:t>
            </a:r>
            <a:endParaRPr lang="en-US" altLang="ko-KR" sz="2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Display</a:t>
            </a:r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size </a:t>
            </a:r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한계가 있음</a:t>
            </a:r>
            <a:endParaRPr lang="ko-KR" altLang="en-US" sz="2000" dirty="0">
              <a:solidFill>
                <a:srgbClr val="557A7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292815-D8D1-4F46-B8DD-7A443C6E123C}"/>
              </a:ext>
            </a:extLst>
          </p:cNvPr>
          <p:cNvGrpSpPr/>
          <p:nvPr/>
        </p:nvGrpSpPr>
        <p:grpSpPr>
          <a:xfrm>
            <a:off x="6705600" y="3429000"/>
            <a:ext cx="4586012" cy="2468146"/>
            <a:chOff x="7838440" y="4100950"/>
            <a:chExt cx="3388360" cy="17626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FE9AE33-A74B-4463-B01E-09B08071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1446" y="4100951"/>
              <a:ext cx="1775354" cy="17626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B18385-719A-4324-9CEA-68BB3CF4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440" y="4100950"/>
              <a:ext cx="1806046" cy="17626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308EC2-A80F-40DE-9711-CD9069204C38}"/>
              </a:ext>
            </a:extLst>
          </p:cNvPr>
          <p:cNvSpPr/>
          <p:nvPr/>
        </p:nvSpPr>
        <p:spPr>
          <a:xfrm>
            <a:off x="2903688" y="5939007"/>
            <a:ext cx="642261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사용자의 시야에 꽉 찬 </a:t>
            </a:r>
            <a:r>
              <a:rPr lang="en-US" altLang="ko-KR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display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제공해 더욱 높은 </a:t>
            </a:r>
            <a:r>
              <a:rPr lang="ko-KR" altLang="en-US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현장감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ko-KR" altLang="en-US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몰입감</a:t>
            </a:r>
            <a:r>
              <a:rPr lang="ko-KR" altLang="en-US" sz="2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줄 수 있다</a:t>
            </a:r>
          </a:p>
        </p:txBody>
      </p:sp>
    </p:spTree>
    <p:extLst>
      <p:ext uri="{BB962C8B-B14F-4D97-AF65-F5344CB8AC3E}">
        <p14:creationId xmlns:p14="http://schemas.microsoft.com/office/powerpoint/2010/main" val="373223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14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2FAFB-2329-4CEC-8BDC-7C76DE00E7B9}"/>
              </a:ext>
            </a:extLst>
          </p:cNvPr>
          <p:cNvSpPr txBox="1"/>
          <p:nvPr/>
        </p:nvSpPr>
        <p:spPr>
          <a:xfrm>
            <a:off x="1773856" y="1194328"/>
            <a:ext cx="153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Kinect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E27D4-A017-4FBF-BB9A-E04918BCC1EC}"/>
              </a:ext>
            </a:extLst>
          </p:cNvPr>
          <p:cNvSpPr txBox="1"/>
          <p:nvPr/>
        </p:nvSpPr>
        <p:spPr>
          <a:xfrm>
            <a:off x="1575136" y="4844732"/>
            <a:ext cx="6530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Kinect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인체의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25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주요 골격 위치를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인식하여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인식된 골격 위치 데이터를 제공 해주기 때문에</a:t>
            </a:r>
            <a:b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000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사람의 전체적인 행동 및 움직임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알 수 있다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E63B4D-654F-4E46-B61D-59D5E8D8F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88" y="3104212"/>
            <a:ext cx="3302770" cy="3272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532395-13BC-447A-B980-E4FB6341F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63" y="1831688"/>
            <a:ext cx="2634021" cy="2634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B93CCE-62DB-4549-A1B6-E3310F8B7971}"/>
              </a:ext>
            </a:extLst>
          </p:cNvPr>
          <p:cNvSpPr txBox="1"/>
          <p:nvPr/>
        </p:nvSpPr>
        <p:spPr>
          <a:xfrm>
            <a:off x="3960384" y="2032623"/>
            <a:ext cx="5184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Kinect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가지 핵심 기능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RGB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센서와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IR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센서를 이용한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인식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인체의 주요 골격 위치 데이터 제공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내장 마이크로 음성 인식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0292C-6E01-4664-8DB7-58A9C1CE4CAD}"/>
              </a:ext>
            </a:extLst>
          </p:cNvPr>
          <p:cNvSpPr txBox="1"/>
          <p:nvPr/>
        </p:nvSpPr>
        <p:spPr bwMode="auto">
          <a:xfrm>
            <a:off x="8853974" y="1455938"/>
            <a:ext cx="2845200" cy="1157764"/>
          </a:xfrm>
          <a:prstGeom prst="wedgeRoundRectCallout">
            <a:avLst>
              <a:gd name="adj1" fmla="val -21179"/>
              <a:gd name="adj2" fmla="val 81387"/>
              <a:gd name="adj3" fmla="val 16667"/>
            </a:avLst>
          </a:prstGeom>
          <a:noFill/>
          <a:ln w="57150">
            <a:solidFill>
              <a:srgbClr val="F1404B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F1404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Gesture recognition</a:t>
            </a:r>
          </a:p>
          <a:p>
            <a:pPr algn="ctr" eaLnBrk="1" hangingPunct="1"/>
            <a:endParaRPr lang="en-US" altLang="ko-KR" sz="1000" dirty="0">
              <a:solidFill>
                <a:srgbClr val="F1404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 eaLnBrk="1" hangingPunct="1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 몸의 움직임을 인식해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기계와 상호작용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9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A8F6CB0-762D-4044-ACEA-A96C0FCCD833}"/>
              </a:ext>
            </a:extLst>
          </p:cNvPr>
          <p:cNvSpPr/>
          <p:nvPr/>
        </p:nvSpPr>
        <p:spPr>
          <a:xfrm>
            <a:off x="7859210" y="1717548"/>
            <a:ext cx="3460831" cy="4361427"/>
          </a:xfrm>
          <a:prstGeom prst="rect">
            <a:avLst/>
          </a:prstGeom>
          <a:solidFill>
            <a:srgbClr val="FEF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15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2FAFB-2329-4CEC-8BDC-7C76DE00E7B9}"/>
              </a:ext>
            </a:extLst>
          </p:cNvPr>
          <p:cNvSpPr txBox="1"/>
          <p:nvPr/>
        </p:nvSpPr>
        <p:spPr>
          <a:xfrm>
            <a:off x="1773856" y="1194328"/>
            <a:ext cx="153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Unity</a:t>
            </a:r>
            <a:endParaRPr lang="ko-KR" altLang="en-US" sz="2800" b="1" dirty="0"/>
          </a:p>
        </p:txBody>
      </p:sp>
      <p:pic>
        <p:nvPicPr>
          <p:cNvPr id="8" name="bandicam 2019-09-30 21-55-49-975">
            <a:hlinkClick r:id="" action="ppaction://media"/>
            <a:extLst>
              <a:ext uri="{FF2B5EF4-FFF2-40B4-BE49-F238E27FC236}">
                <a16:creationId xmlns:a16="http://schemas.microsoft.com/office/drawing/2014/main" id="{4BBDB9CF-D3A7-464E-982B-9F233E93D5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7102" y="1717548"/>
            <a:ext cx="5765972" cy="4314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02395B-690E-48AC-99F1-C5CFFA647097}"/>
              </a:ext>
            </a:extLst>
          </p:cNvPr>
          <p:cNvSpPr/>
          <p:nvPr/>
        </p:nvSpPr>
        <p:spPr>
          <a:xfrm>
            <a:off x="8284475" y="2150687"/>
            <a:ext cx="2679404" cy="663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Kinect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주요 골격 인식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1C57533-BD14-4230-B8F5-457C5451A753}"/>
              </a:ext>
            </a:extLst>
          </p:cNvPr>
          <p:cNvSpPr/>
          <p:nvPr/>
        </p:nvSpPr>
        <p:spPr>
          <a:xfrm>
            <a:off x="8284475" y="3603919"/>
            <a:ext cx="2679404" cy="663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연동 및 배치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F0D9DC3-B9B8-411D-B428-F0C84F815FAA}"/>
              </a:ext>
            </a:extLst>
          </p:cNvPr>
          <p:cNvSpPr/>
          <p:nvPr/>
        </p:nvSpPr>
        <p:spPr>
          <a:xfrm>
            <a:off x="8284475" y="5057151"/>
            <a:ext cx="2679404" cy="663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환경에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Display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반영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A83496A-850A-4732-A03C-6256C21BCF40}"/>
              </a:ext>
            </a:extLst>
          </p:cNvPr>
          <p:cNvSpPr/>
          <p:nvPr/>
        </p:nvSpPr>
        <p:spPr>
          <a:xfrm>
            <a:off x="9445273" y="2921045"/>
            <a:ext cx="357808" cy="5764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2FB7FCA9-B370-4A81-A6B9-FFA84153D81C}"/>
              </a:ext>
            </a:extLst>
          </p:cNvPr>
          <p:cNvSpPr/>
          <p:nvPr/>
        </p:nvSpPr>
        <p:spPr>
          <a:xfrm>
            <a:off x="9445273" y="4374277"/>
            <a:ext cx="357808" cy="5764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1882B26-F738-4592-938A-16DBA29DA8FE}"/>
              </a:ext>
            </a:extLst>
          </p:cNvPr>
          <p:cNvSpPr/>
          <p:nvPr/>
        </p:nvSpPr>
        <p:spPr>
          <a:xfrm>
            <a:off x="8124739" y="6007838"/>
            <a:ext cx="3067980" cy="416865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Gesture Recognition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과정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D9BA342-95CE-4E6F-95C2-70066982D1D7}"/>
              </a:ext>
            </a:extLst>
          </p:cNvPr>
          <p:cNvSpPr>
            <a:spLocks noEditPoints="1"/>
          </p:cNvSpPr>
          <p:nvPr/>
        </p:nvSpPr>
        <p:spPr bwMode="auto">
          <a:xfrm>
            <a:off x="1185699" y="1307872"/>
            <a:ext cx="6288083" cy="5006639"/>
          </a:xfrm>
          <a:custGeom>
            <a:avLst/>
            <a:gdLst>
              <a:gd name="T0" fmla="*/ 2147483646 w 1724"/>
              <a:gd name="T1" fmla="*/ 2147483646 h 1087"/>
              <a:gd name="T2" fmla="*/ 2147483646 w 1724"/>
              <a:gd name="T3" fmla="*/ 2147483646 h 1087"/>
              <a:gd name="T4" fmla="*/ 2147483646 w 1724"/>
              <a:gd name="T5" fmla="*/ 0 h 1087"/>
              <a:gd name="T6" fmla="*/ 2147483646 w 1724"/>
              <a:gd name="T7" fmla="*/ 0 h 1087"/>
              <a:gd name="T8" fmla="*/ 0 w 1724"/>
              <a:gd name="T9" fmla="*/ 2147483646 h 1087"/>
              <a:gd name="T10" fmla="*/ 0 w 1724"/>
              <a:gd name="T11" fmla="*/ 2147483646 h 1087"/>
              <a:gd name="T12" fmla="*/ 2147483646 w 1724"/>
              <a:gd name="T13" fmla="*/ 2147483646 h 1087"/>
              <a:gd name="T14" fmla="*/ 2147483646 w 1724"/>
              <a:gd name="T15" fmla="*/ 2147483646 h 1087"/>
              <a:gd name="T16" fmla="*/ 2147483646 w 1724"/>
              <a:gd name="T17" fmla="*/ 2147483646 h 1087"/>
              <a:gd name="T18" fmla="*/ 2147483646 w 1724"/>
              <a:gd name="T19" fmla="*/ 2147483646 h 1087"/>
              <a:gd name="T20" fmla="*/ 2147483646 w 1724"/>
              <a:gd name="T21" fmla="*/ 2147483646 h 1087"/>
              <a:gd name="T22" fmla="*/ 2147483646 w 1724"/>
              <a:gd name="T23" fmla="*/ 2147483646 h 1087"/>
              <a:gd name="T24" fmla="*/ 2147483646 w 1724"/>
              <a:gd name="T25" fmla="*/ 2147483646 h 1087"/>
              <a:gd name="T26" fmla="*/ 2147483646 w 1724"/>
              <a:gd name="T27" fmla="*/ 2147483646 h 1087"/>
              <a:gd name="T28" fmla="*/ 2147483646 w 1724"/>
              <a:gd name="T29" fmla="*/ 2147483646 h 1087"/>
              <a:gd name="T30" fmla="*/ 2147483646 w 1724"/>
              <a:gd name="T31" fmla="*/ 2147483646 h 1087"/>
              <a:gd name="T32" fmla="*/ 2147483646 w 1724"/>
              <a:gd name="T33" fmla="*/ 2147483646 h 1087"/>
              <a:gd name="T34" fmla="*/ 2147483646 w 1724"/>
              <a:gd name="T35" fmla="*/ 2147483646 h 1087"/>
              <a:gd name="T36" fmla="*/ 2147483646 w 1724"/>
              <a:gd name="T37" fmla="*/ 2147483646 h 1087"/>
              <a:gd name="T38" fmla="*/ 2147483646 w 1724"/>
              <a:gd name="T39" fmla="*/ 2147483646 h 1087"/>
              <a:gd name="T40" fmla="*/ 2147483646 w 1724"/>
              <a:gd name="T41" fmla="*/ 2147483646 h 1087"/>
              <a:gd name="T42" fmla="*/ 2147483646 w 1724"/>
              <a:gd name="T43" fmla="*/ 2147483646 h 1087"/>
              <a:gd name="T44" fmla="*/ 2147483646 w 1724"/>
              <a:gd name="T45" fmla="*/ 2147483646 h 10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724"/>
              <a:gd name="T70" fmla="*/ 0 h 1087"/>
              <a:gd name="T71" fmla="*/ 1724 w 1724"/>
              <a:gd name="T72" fmla="*/ 1087 h 108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724" h="1087">
                <a:moveTo>
                  <a:pt x="1724" y="1041"/>
                </a:moveTo>
                <a:cubicBezTo>
                  <a:pt x="1724" y="46"/>
                  <a:pt x="1724" y="46"/>
                  <a:pt x="1724" y="46"/>
                </a:cubicBezTo>
                <a:cubicBezTo>
                  <a:pt x="1724" y="21"/>
                  <a:pt x="1703" y="0"/>
                  <a:pt x="1677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1"/>
                  <a:pt x="0" y="46"/>
                </a:cubicBezTo>
                <a:cubicBezTo>
                  <a:pt x="0" y="1041"/>
                  <a:pt x="0" y="1041"/>
                  <a:pt x="0" y="1041"/>
                </a:cubicBezTo>
                <a:cubicBezTo>
                  <a:pt x="0" y="1066"/>
                  <a:pt x="21" y="1087"/>
                  <a:pt x="46" y="1087"/>
                </a:cubicBezTo>
                <a:cubicBezTo>
                  <a:pt x="1677" y="1087"/>
                  <a:pt x="1677" y="1087"/>
                  <a:pt x="1677" y="1087"/>
                </a:cubicBezTo>
                <a:cubicBezTo>
                  <a:pt x="1703" y="1087"/>
                  <a:pt x="1724" y="1066"/>
                  <a:pt x="1724" y="1041"/>
                </a:cubicBezTo>
                <a:close/>
                <a:moveTo>
                  <a:pt x="966" y="52"/>
                </a:moveTo>
                <a:cubicBezTo>
                  <a:pt x="966" y="61"/>
                  <a:pt x="958" y="69"/>
                  <a:pt x="949" y="69"/>
                </a:cubicBezTo>
                <a:cubicBezTo>
                  <a:pt x="776" y="69"/>
                  <a:pt x="776" y="69"/>
                  <a:pt x="776" y="69"/>
                </a:cubicBezTo>
                <a:cubicBezTo>
                  <a:pt x="767" y="69"/>
                  <a:pt x="759" y="61"/>
                  <a:pt x="759" y="52"/>
                </a:cubicBezTo>
                <a:cubicBezTo>
                  <a:pt x="759" y="45"/>
                  <a:pt x="759" y="45"/>
                  <a:pt x="759" y="45"/>
                </a:cubicBezTo>
                <a:cubicBezTo>
                  <a:pt x="759" y="35"/>
                  <a:pt x="767" y="28"/>
                  <a:pt x="776" y="28"/>
                </a:cubicBezTo>
                <a:cubicBezTo>
                  <a:pt x="949" y="28"/>
                  <a:pt x="949" y="28"/>
                  <a:pt x="949" y="28"/>
                </a:cubicBezTo>
                <a:cubicBezTo>
                  <a:pt x="958" y="28"/>
                  <a:pt x="966" y="35"/>
                  <a:pt x="966" y="45"/>
                </a:cubicBezTo>
                <a:lnTo>
                  <a:pt x="966" y="52"/>
                </a:lnTo>
                <a:close/>
                <a:moveTo>
                  <a:pt x="1652" y="1014"/>
                </a:moveTo>
                <a:cubicBezTo>
                  <a:pt x="71" y="1014"/>
                  <a:pt x="71" y="1014"/>
                  <a:pt x="71" y="1014"/>
                </a:cubicBezTo>
                <a:cubicBezTo>
                  <a:pt x="71" y="91"/>
                  <a:pt x="71" y="91"/>
                  <a:pt x="71" y="91"/>
                </a:cubicBezTo>
                <a:cubicBezTo>
                  <a:pt x="1652" y="91"/>
                  <a:pt x="1652" y="91"/>
                  <a:pt x="1652" y="91"/>
                </a:cubicBezTo>
                <a:lnTo>
                  <a:pt x="1652" y="10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E93CC091-A376-4234-A1E2-B92560156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373" y="6517203"/>
            <a:ext cx="171786" cy="154199"/>
          </a:xfrm>
          <a:prstGeom prst="ellipse">
            <a:avLst/>
          </a:prstGeom>
          <a:solidFill>
            <a:srgbClr val="F1404B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Calibri" panose="020F0502020204030204" pitchFamily="34" charset="0"/>
            </a:endParaRPr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FEC040DB-7167-4590-A0B4-63990ABC66D4}"/>
              </a:ext>
            </a:extLst>
          </p:cNvPr>
          <p:cNvSpPr>
            <a:spLocks/>
          </p:cNvSpPr>
          <p:nvPr/>
        </p:nvSpPr>
        <p:spPr bwMode="auto">
          <a:xfrm>
            <a:off x="1198224" y="6381049"/>
            <a:ext cx="6288083" cy="118110"/>
          </a:xfrm>
          <a:custGeom>
            <a:avLst/>
            <a:gdLst>
              <a:gd name="T0" fmla="*/ 0 w 1958"/>
              <a:gd name="T1" fmla="*/ 0 h 40"/>
              <a:gd name="T2" fmla="*/ 0 w 1958"/>
              <a:gd name="T3" fmla="*/ 2147483646 h 40"/>
              <a:gd name="T4" fmla="*/ 2147483646 w 1958"/>
              <a:gd name="T5" fmla="*/ 2147483646 h 40"/>
              <a:gd name="T6" fmla="*/ 2147483646 w 1958"/>
              <a:gd name="T7" fmla="*/ 2147483646 h 40"/>
              <a:gd name="T8" fmla="*/ 2147483646 w 1958"/>
              <a:gd name="T9" fmla="*/ 2147483646 h 40"/>
              <a:gd name="T10" fmla="*/ 2147483646 w 1958"/>
              <a:gd name="T11" fmla="*/ 2147483646 h 40"/>
              <a:gd name="T12" fmla="*/ 2147483646 w 1958"/>
              <a:gd name="T13" fmla="*/ 0 h 40"/>
              <a:gd name="T14" fmla="*/ 0 w 1958"/>
              <a:gd name="T15" fmla="*/ 0 h 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958"/>
              <a:gd name="T25" fmla="*/ 0 h 40"/>
              <a:gd name="T26" fmla="*/ 1958 w 1958"/>
              <a:gd name="T27" fmla="*/ 40 h 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58" h="40">
                <a:moveTo>
                  <a:pt x="0" y="0"/>
                </a:moveTo>
                <a:cubicBezTo>
                  <a:pt x="0" y="40"/>
                  <a:pt x="0" y="40"/>
                  <a:pt x="0" y="40"/>
                </a:cubicBezTo>
                <a:cubicBezTo>
                  <a:pt x="922" y="40"/>
                  <a:pt x="922" y="40"/>
                  <a:pt x="922" y="40"/>
                </a:cubicBezTo>
                <a:cubicBezTo>
                  <a:pt x="931" y="40"/>
                  <a:pt x="948" y="12"/>
                  <a:pt x="969" y="12"/>
                </a:cubicBezTo>
                <a:cubicBezTo>
                  <a:pt x="989" y="12"/>
                  <a:pt x="1007" y="40"/>
                  <a:pt x="1016" y="40"/>
                </a:cubicBezTo>
                <a:cubicBezTo>
                  <a:pt x="1958" y="40"/>
                  <a:pt x="1958" y="40"/>
                  <a:pt x="1958" y="40"/>
                </a:cubicBezTo>
                <a:cubicBezTo>
                  <a:pt x="1958" y="0"/>
                  <a:pt x="1958" y="0"/>
                  <a:pt x="195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9621AAD-8C87-4813-89DC-A98BC77CF07E}"/>
              </a:ext>
            </a:extLst>
          </p:cNvPr>
          <p:cNvSpPr>
            <a:spLocks/>
          </p:cNvSpPr>
          <p:nvPr/>
        </p:nvSpPr>
        <p:spPr bwMode="auto">
          <a:xfrm>
            <a:off x="1201803" y="6558214"/>
            <a:ext cx="6271979" cy="234580"/>
          </a:xfrm>
          <a:custGeom>
            <a:avLst/>
            <a:gdLst>
              <a:gd name="T0" fmla="*/ 2147483646 w 1953"/>
              <a:gd name="T1" fmla="*/ 0 h 80"/>
              <a:gd name="T2" fmla="*/ 2147483646 w 1953"/>
              <a:gd name="T3" fmla="*/ 2147483646 h 80"/>
              <a:gd name="T4" fmla="*/ 2147483646 w 1953"/>
              <a:gd name="T5" fmla="*/ 2147483646 h 80"/>
              <a:gd name="T6" fmla="*/ 2147483646 w 1953"/>
              <a:gd name="T7" fmla="*/ 2147483646 h 80"/>
              <a:gd name="T8" fmla="*/ 2147483646 w 1953"/>
              <a:gd name="T9" fmla="*/ 0 h 80"/>
              <a:gd name="T10" fmla="*/ 0 w 1953"/>
              <a:gd name="T11" fmla="*/ 0 h 80"/>
              <a:gd name="T12" fmla="*/ 2147483646 w 1953"/>
              <a:gd name="T13" fmla="*/ 2147483646 h 80"/>
              <a:gd name="T14" fmla="*/ 2147483646 w 1953"/>
              <a:gd name="T15" fmla="*/ 2147483646 h 80"/>
              <a:gd name="T16" fmla="*/ 2147483646 w 1953"/>
              <a:gd name="T17" fmla="*/ 0 h 80"/>
              <a:gd name="T18" fmla="*/ 2147483646 w 1953"/>
              <a:gd name="T19" fmla="*/ 0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53"/>
              <a:gd name="T31" fmla="*/ 0 h 80"/>
              <a:gd name="T32" fmla="*/ 1953 w 1953"/>
              <a:gd name="T33" fmla="*/ 80 h 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53" h="80">
                <a:moveTo>
                  <a:pt x="1021" y="0"/>
                </a:moveTo>
                <a:cubicBezTo>
                  <a:pt x="1022" y="0"/>
                  <a:pt x="1022" y="7"/>
                  <a:pt x="1022" y="10"/>
                </a:cubicBezTo>
                <a:cubicBezTo>
                  <a:pt x="1022" y="40"/>
                  <a:pt x="998" y="66"/>
                  <a:pt x="968" y="66"/>
                </a:cubicBezTo>
                <a:cubicBezTo>
                  <a:pt x="938" y="66"/>
                  <a:pt x="913" y="39"/>
                  <a:pt x="913" y="9"/>
                </a:cubicBezTo>
                <a:cubicBezTo>
                  <a:pt x="913" y="7"/>
                  <a:pt x="914" y="0"/>
                  <a:pt x="914" y="0"/>
                </a:cubicBezTo>
                <a:cubicBezTo>
                  <a:pt x="0" y="0"/>
                  <a:pt x="0" y="0"/>
                  <a:pt x="0" y="0"/>
                </a:cubicBezTo>
                <a:cubicBezTo>
                  <a:pt x="3" y="40"/>
                  <a:pt x="38" y="80"/>
                  <a:pt x="80" y="80"/>
                </a:cubicBezTo>
                <a:cubicBezTo>
                  <a:pt x="1873" y="80"/>
                  <a:pt x="1873" y="80"/>
                  <a:pt x="1873" y="80"/>
                </a:cubicBezTo>
                <a:cubicBezTo>
                  <a:pt x="1915" y="80"/>
                  <a:pt x="1950" y="40"/>
                  <a:pt x="1953" y="0"/>
                </a:cubicBezTo>
                <a:lnTo>
                  <a:pt x="102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5937A3-1BCF-4AB4-8015-D195B017F1E0}"/>
              </a:ext>
            </a:extLst>
          </p:cNvPr>
          <p:cNvSpPr/>
          <p:nvPr/>
        </p:nvSpPr>
        <p:spPr>
          <a:xfrm>
            <a:off x="2737927" y="5999573"/>
            <a:ext cx="3140678" cy="416865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▲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Kinect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인식한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UI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372423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A884D7-7843-4EB5-A0C2-23A61AF7C177}"/>
              </a:ext>
            </a:extLst>
          </p:cNvPr>
          <p:cNvSpPr/>
          <p:nvPr/>
        </p:nvSpPr>
        <p:spPr>
          <a:xfrm>
            <a:off x="6459552" y="5271996"/>
            <a:ext cx="4876763" cy="14720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234AB2-D598-439F-83B3-B9078D117A00}"/>
              </a:ext>
            </a:extLst>
          </p:cNvPr>
          <p:cNvSpPr/>
          <p:nvPr/>
        </p:nvSpPr>
        <p:spPr>
          <a:xfrm>
            <a:off x="7695261" y="5150151"/>
            <a:ext cx="240011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2A809B-9933-4DFA-A0B4-13642F10B312}"/>
              </a:ext>
            </a:extLst>
          </p:cNvPr>
          <p:cNvSpPr/>
          <p:nvPr/>
        </p:nvSpPr>
        <p:spPr>
          <a:xfrm>
            <a:off x="682470" y="5271996"/>
            <a:ext cx="5255344" cy="1472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747623-2B79-4CDC-9E26-8D6E29E66BA9}"/>
              </a:ext>
            </a:extLst>
          </p:cNvPr>
          <p:cNvSpPr/>
          <p:nvPr/>
        </p:nvSpPr>
        <p:spPr>
          <a:xfrm>
            <a:off x="2306115" y="5150151"/>
            <a:ext cx="2037144" cy="461665"/>
          </a:xfrm>
          <a:prstGeom prst="rect">
            <a:avLst/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904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16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2FAFB-2329-4CEC-8BDC-7C76DE00E7B9}"/>
              </a:ext>
            </a:extLst>
          </p:cNvPr>
          <p:cNvSpPr txBox="1"/>
          <p:nvPr/>
        </p:nvSpPr>
        <p:spPr>
          <a:xfrm>
            <a:off x="1773856" y="1194328"/>
            <a:ext cx="153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Unity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E27D4-A017-4FBF-BB9A-E04918BCC1EC}"/>
              </a:ext>
            </a:extLst>
          </p:cNvPr>
          <p:cNvSpPr txBox="1"/>
          <p:nvPr/>
        </p:nvSpPr>
        <p:spPr>
          <a:xfrm>
            <a:off x="644161" y="5163895"/>
            <a:ext cx="53610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점수 산출 판정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 Object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Player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의하여 잘렸을 때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나누어진  두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Object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부피 값의 비율을 비교하여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비율에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 점수 부여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DBD240-8483-4A1F-85B4-38301DFB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38" y="1740695"/>
            <a:ext cx="5417421" cy="3356528"/>
          </a:xfrm>
          <a:prstGeom prst="rect">
            <a:avLst/>
          </a:prstGeom>
        </p:spPr>
      </p:pic>
      <p:pic>
        <p:nvPicPr>
          <p:cNvPr id="12" name="Picture 2" descr="ë¹í¸ì¸ì´ë²ì ëí ì´ë¯¸ì§ ê²ìê²°ê³¼">
            <a:extLst>
              <a:ext uri="{FF2B5EF4-FFF2-40B4-BE49-F238E27FC236}">
                <a16:creationId xmlns:a16="http://schemas.microsoft.com/office/drawing/2014/main" id="{0BE57527-EC11-4AD3-B369-37590457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92" y="1800841"/>
            <a:ext cx="5753307" cy="323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1511F01-6C8D-476E-850B-7A4816859D6A}"/>
              </a:ext>
            </a:extLst>
          </p:cNvPr>
          <p:cNvGrpSpPr/>
          <p:nvPr/>
        </p:nvGrpSpPr>
        <p:grpSpPr>
          <a:xfrm>
            <a:off x="6628870" y="5678412"/>
            <a:ext cx="4567830" cy="1023929"/>
            <a:chOff x="448671" y="5661936"/>
            <a:chExt cx="4567830" cy="102392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5FBECD5-3EB1-4C29-84CF-6C00E726F95B}"/>
                </a:ext>
              </a:extLst>
            </p:cNvPr>
            <p:cNvSpPr/>
            <p:nvPr/>
          </p:nvSpPr>
          <p:spPr>
            <a:xfrm>
              <a:off x="2356092" y="6021911"/>
              <a:ext cx="1559080" cy="66395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00B0F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Perfect</a:t>
              </a:r>
              <a:endParaRPr lang="ko-KR" altLang="en-US" sz="2800" dirty="0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7533DFC-127B-4BC8-8931-1EEE7CEFC3C8}"/>
                </a:ext>
              </a:extLst>
            </p:cNvPr>
            <p:cNvSpPr/>
            <p:nvPr/>
          </p:nvSpPr>
          <p:spPr>
            <a:xfrm>
              <a:off x="1396774" y="6021911"/>
              <a:ext cx="1136860" cy="66395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00B05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Good</a:t>
              </a:r>
              <a:endParaRPr lang="ko-KR" altLang="en-US" sz="2800" dirty="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F0C58C1-7F8F-4F34-B0ED-C2A378DE6F60}"/>
                </a:ext>
              </a:extLst>
            </p:cNvPr>
            <p:cNvSpPr/>
            <p:nvPr/>
          </p:nvSpPr>
          <p:spPr>
            <a:xfrm>
              <a:off x="448671" y="6021911"/>
              <a:ext cx="1041354" cy="66395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Miss</a:t>
              </a:r>
              <a:endParaRPr lang="ko-KR" altLang="en-US" sz="28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B46E48-B384-4801-9DD6-C3B153CEFE0E}"/>
                </a:ext>
              </a:extLst>
            </p:cNvPr>
            <p:cNvSpPr/>
            <p:nvPr/>
          </p:nvSpPr>
          <p:spPr>
            <a:xfrm>
              <a:off x="3740026" y="6021911"/>
              <a:ext cx="1136860" cy="66395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00B05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Good</a:t>
              </a:r>
              <a:endParaRPr lang="ko-KR" altLang="en-US" sz="2800" dirty="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ECF78E-89F1-40FF-B7F1-863A7D997BC3}"/>
                </a:ext>
              </a:extLst>
            </p:cNvPr>
            <p:cNvSpPr/>
            <p:nvPr/>
          </p:nvSpPr>
          <p:spPr>
            <a:xfrm>
              <a:off x="448671" y="5663672"/>
              <a:ext cx="945707" cy="3582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1447C2-76FA-4BC7-AFC6-3F82883DA39F}"/>
                </a:ext>
              </a:extLst>
            </p:cNvPr>
            <p:cNvSpPr/>
            <p:nvPr/>
          </p:nvSpPr>
          <p:spPr>
            <a:xfrm>
              <a:off x="1394378" y="5663672"/>
              <a:ext cx="1041354" cy="3582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86E7F3-70CC-45FF-A8CC-2E06731C2C0C}"/>
                </a:ext>
              </a:extLst>
            </p:cNvPr>
            <p:cNvSpPr/>
            <p:nvPr/>
          </p:nvSpPr>
          <p:spPr>
            <a:xfrm>
              <a:off x="2432287" y="5661936"/>
              <a:ext cx="1292107" cy="358239"/>
            </a:xfrm>
            <a:prstGeom prst="rect">
              <a:avLst/>
            </a:prstGeom>
            <a:solidFill>
              <a:srgbClr val="B3D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BDC251-190E-4ABA-8AD0-33BD8F268F9A}"/>
                </a:ext>
              </a:extLst>
            </p:cNvPr>
            <p:cNvSpPr/>
            <p:nvPr/>
          </p:nvSpPr>
          <p:spPr>
            <a:xfrm>
              <a:off x="3724394" y="5664200"/>
              <a:ext cx="1292107" cy="35597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78E3FC-9E4E-4725-BEAC-EC4D74B7B659}"/>
              </a:ext>
            </a:extLst>
          </p:cNvPr>
          <p:cNvSpPr txBox="1"/>
          <p:nvPr/>
        </p:nvSpPr>
        <p:spPr>
          <a:xfrm>
            <a:off x="7610144" y="5150151"/>
            <a:ext cx="257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좌표에 따른 판정</a:t>
            </a:r>
          </a:p>
        </p:txBody>
      </p:sp>
    </p:spTree>
    <p:extLst>
      <p:ext uri="{BB962C8B-B14F-4D97-AF65-F5344CB8AC3E}">
        <p14:creationId xmlns:p14="http://schemas.microsoft.com/office/powerpoint/2010/main" val="388274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17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2FAFB-2329-4CEC-8BDC-7C76DE00E7B9}"/>
              </a:ext>
            </a:extLst>
          </p:cNvPr>
          <p:cNvSpPr txBox="1"/>
          <p:nvPr/>
        </p:nvSpPr>
        <p:spPr>
          <a:xfrm>
            <a:off x="1773855" y="1194328"/>
            <a:ext cx="961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</a:t>
            </a: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Saber note </a:t>
            </a: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03701-78B3-43C7-8F60-20F6E543442D}"/>
              </a:ext>
            </a:extLst>
          </p:cNvPr>
          <p:cNvSpPr/>
          <p:nvPr/>
        </p:nvSpPr>
        <p:spPr>
          <a:xfrm>
            <a:off x="330160" y="1949252"/>
            <a:ext cx="6096000" cy="46166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강남스타일 expart.dat 분석</a:t>
            </a:r>
          </a:p>
          <a:p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</a:t>
            </a: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"_version":"2.0.0",</a:t>
            </a:r>
          </a:p>
          <a:p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/*배경 효과 이벤트*/</a:t>
            </a: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"_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events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":[{"_time":0,"_type":0,"_value":1}....]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time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시간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type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배경변화 유형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value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배경 값</a:t>
            </a:r>
          </a:p>
          <a:p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/*배치된 비트 노트에 관한 데이터*/</a:t>
            </a: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"_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notes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":[{"_time":5,"_lineIndex":2,"_lineLayer":0,"_type":1,"_cutDirection":1}.....]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time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시간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lineindex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좌우위치   (왼쪽부터 0123)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lineLayer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상하위치  (밑에서부터 012)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type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노트 색     (빨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0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파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cutdirection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자르는 방향 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    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(아래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0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오른쪽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2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왼쪽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대각선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4, 5, 6, 7)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B2EAE19-243A-4A74-8E22-6A812E6B6801}"/>
              </a:ext>
            </a:extLst>
          </p:cNvPr>
          <p:cNvSpPr/>
          <p:nvPr/>
        </p:nvSpPr>
        <p:spPr>
          <a:xfrm>
            <a:off x="6526951" y="1949252"/>
            <a:ext cx="5537240" cy="18158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/*장애물에 관한 데이터*/</a:t>
            </a: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＂_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obstacles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＂:[{＂_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time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＂:39.75,＂_lineIndex＂:2,＂_type＂:0,＂_duration＂:1.5,＂_width＂:2}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.]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time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시간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lineindex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시작위치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type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장애물 유형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duration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지속시간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width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장애물 넓이</a:t>
            </a:r>
          </a:p>
        </p:txBody>
      </p:sp>
    </p:spTree>
    <p:extLst>
      <p:ext uri="{BB962C8B-B14F-4D97-AF65-F5344CB8AC3E}">
        <p14:creationId xmlns:p14="http://schemas.microsoft.com/office/powerpoint/2010/main" val="276189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E52982-6A45-4F13-9BC7-416CC5B897D2}"/>
              </a:ext>
            </a:extLst>
          </p:cNvPr>
          <p:cNvSpPr/>
          <p:nvPr/>
        </p:nvSpPr>
        <p:spPr>
          <a:xfrm>
            <a:off x="88562" y="2213005"/>
            <a:ext cx="4519930" cy="2746852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A3400006-D7D5-46F5-8432-AE7DB5EF5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A75A712-7D27-4AE9-A87B-AE879797C226}"/>
              </a:ext>
            </a:extLst>
          </p:cNvPr>
          <p:cNvSpPr txBox="1">
            <a:spLocks/>
          </p:cNvSpPr>
          <p:nvPr/>
        </p:nvSpPr>
        <p:spPr>
          <a:xfrm>
            <a:off x="1773856" y="543489"/>
            <a:ext cx="5158572" cy="61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spc="0">
                <a:solidFill>
                  <a:srgbClr val="252C4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D5DDE-626F-490E-A2BC-CBB58B7774E0}"/>
              </a:ext>
            </a:extLst>
          </p:cNvPr>
          <p:cNvSpPr txBox="1"/>
          <p:nvPr/>
        </p:nvSpPr>
        <p:spPr>
          <a:xfrm>
            <a:off x="1773855" y="1194328"/>
            <a:ext cx="864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</a:t>
            </a: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지도 학습</a:t>
            </a:r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(Supervised </a:t>
            </a:r>
            <a:r>
              <a:rPr lang="en-US" altLang="ko-KR" sz="28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Learing</a:t>
            </a:r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Flow</a:t>
            </a: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Chart </a:t>
            </a:r>
            <a:endParaRPr lang="ko-KR" altLang="en-US" sz="2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6B02B08C-DDAE-4FA0-BF49-BB415285F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85182"/>
              </p:ext>
            </p:extLst>
          </p:nvPr>
        </p:nvGraphicFramePr>
        <p:xfrm>
          <a:off x="2384880" y="2463391"/>
          <a:ext cx="2052320" cy="2196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320">
                  <a:extLst>
                    <a:ext uri="{9D8B030D-6E8A-4147-A177-3AD203B41FA5}">
                      <a16:colId xmlns:a16="http://schemas.microsoft.com/office/drawing/2014/main" val="2393482278"/>
                    </a:ext>
                  </a:extLst>
                </a:gridCol>
              </a:tblGrid>
              <a:tr h="290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Beat Note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58933"/>
                  </a:ext>
                </a:extLst>
              </a:tr>
              <a:tr h="289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Time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400952"/>
                  </a:ext>
                </a:extLst>
              </a:tr>
              <a:tr h="289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Line Index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54710"/>
                  </a:ext>
                </a:extLst>
              </a:tr>
              <a:tr h="289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Line Layer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92169"/>
                  </a:ext>
                </a:extLst>
              </a:tr>
              <a:tr h="289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Type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314313"/>
                  </a:ext>
                </a:extLst>
              </a:tr>
              <a:tr h="367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Cut </a:t>
                      </a:r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Direcion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53801"/>
                  </a:ext>
                </a:extLst>
              </a:tr>
            </a:tbl>
          </a:graphicData>
        </a:graphic>
      </p:graphicFrame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B72825AB-1E0D-41E9-9409-380ED8350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35757"/>
              </p:ext>
            </p:extLst>
          </p:nvPr>
        </p:nvGraphicFramePr>
        <p:xfrm>
          <a:off x="235322" y="2480592"/>
          <a:ext cx="205232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320">
                  <a:extLst>
                    <a:ext uri="{9D8B030D-6E8A-4147-A177-3AD203B41FA5}">
                      <a16:colId xmlns:a16="http://schemas.microsoft.com/office/drawing/2014/main" val="23934822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Audio Features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58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Time Steps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400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Frequency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54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Channels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92169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71440B-317D-438A-9349-3DD0436D6193}"/>
              </a:ext>
            </a:extLst>
          </p:cNvPr>
          <p:cNvSpPr/>
          <p:nvPr/>
        </p:nvSpPr>
        <p:spPr>
          <a:xfrm>
            <a:off x="1064951" y="4765659"/>
            <a:ext cx="2508585" cy="4544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Training Data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4116619-3D78-45C9-B99B-5D267F066E89}"/>
              </a:ext>
            </a:extLst>
          </p:cNvPr>
          <p:cNvSpPr/>
          <p:nvPr/>
        </p:nvSpPr>
        <p:spPr>
          <a:xfrm>
            <a:off x="4956007" y="3429000"/>
            <a:ext cx="990600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56C233-45EA-4106-A3AA-6AD34D54385D}"/>
              </a:ext>
            </a:extLst>
          </p:cNvPr>
          <p:cNvSpPr/>
          <p:nvPr/>
        </p:nvSpPr>
        <p:spPr>
          <a:xfrm>
            <a:off x="4419599" y="2974558"/>
            <a:ext cx="2063416" cy="4544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training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8986B4-5A8F-440C-93B3-C3C18C26C57F}"/>
              </a:ext>
            </a:extLst>
          </p:cNvPr>
          <p:cNvSpPr/>
          <p:nvPr/>
        </p:nvSpPr>
        <p:spPr>
          <a:xfrm>
            <a:off x="6294122" y="2974558"/>
            <a:ext cx="2206012" cy="1198444"/>
          </a:xfrm>
          <a:prstGeom prst="roundRect">
            <a:avLst/>
          </a:prstGeom>
          <a:solidFill>
            <a:srgbClr val="B3D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Model</a:t>
            </a:r>
            <a:endParaRPr lang="ko-KR" altLang="en-US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9E67E7C2-CFDB-4A4E-AB6A-4DAD105CC10B}"/>
              </a:ext>
            </a:extLst>
          </p:cNvPr>
          <p:cNvSpPr/>
          <p:nvPr/>
        </p:nvSpPr>
        <p:spPr>
          <a:xfrm>
            <a:off x="6569555" y="2336774"/>
            <a:ext cx="1655145" cy="5297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B36894-AA26-4DCF-8C84-EF56A87F8351}"/>
              </a:ext>
            </a:extLst>
          </p:cNvPr>
          <p:cNvSpPr/>
          <p:nvPr/>
        </p:nvSpPr>
        <p:spPr>
          <a:xfrm>
            <a:off x="6365419" y="1891611"/>
            <a:ext cx="2063416" cy="4544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learning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0FCAF1F-B259-46A2-A1C1-4ABD05900623}"/>
              </a:ext>
            </a:extLst>
          </p:cNvPr>
          <p:cNvSpPr/>
          <p:nvPr/>
        </p:nvSpPr>
        <p:spPr>
          <a:xfrm rot="16200000">
            <a:off x="6819900" y="4631581"/>
            <a:ext cx="990600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C86D8FE-3D2A-4F5E-83BE-BC08A952258B}"/>
              </a:ext>
            </a:extLst>
          </p:cNvPr>
          <p:cNvSpPr/>
          <p:nvPr/>
        </p:nvSpPr>
        <p:spPr>
          <a:xfrm>
            <a:off x="6194438" y="4492764"/>
            <a:ext cx="1112158" cy="4544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ask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EBC2F8E-42E3-4D37-BE49-4A50C3D7B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58952"/>
              </p:ext>
            </p:extLst>
          </p:nvPr>
        </p:nvGraphicFramePr>
        <p:xfrm>
          <a:off x="6203590" y="5462330"/>
          <a:ext cx="2206012" cy="1097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206012">
                  <a:extLst>
                    <a:ext uri="{9D8B030D-6E8A-4147-A177-3AD203B41FA5}">
                      <a16:colId xmlns:a16="http://schemas.microsoft.com/office/drawing/2014/main" val="1328399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Time Steps : 250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29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Frequency : 80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75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Channels : 3</a:t>
                      </a:r>
                      <a:endParaRPr lang="ko-KR" altLang="en-US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40965"/>
                  </a:ext>
                </a:extLst>
              </a:tr>
            </a:tbl>
          </a:graphicData>
        </a:graphic>
      </p:graphicFrame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5D300FF-F422-45DD-978E-B9B59B383BA3}"/>
              </a:ext>
            </a:extLst>
          </p:cNvPr>
          <p:cNvSpPr/>
          <p:nvPr/>
        </p:nvSpPr>
        <p:spPr>
          <a:xfrm>
            <a:off x="8913758" y="3429000"/>
            <a:ext cx="990600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978A689-4B62-4D6D-BB07-9286DD60217B}"/>
              </a:ext>
            </a:extLst>
          </p:cNvPr>
          <p:cNvSpPr/>
          <p:nvPr/>
        </p:nvSpPr>
        <p:spPr>
          <a:xfrm>
            <a:off x="8500134" y="3010554"/>
            <a:ext cx="1719994" cy="4184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④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predict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386D431-2167-4BCD-A6AF-CF2F432E91D4}"/>
              </a:ext>
            </a:extLst>
          </p:cNvPr>
          <p:cNvGrpSpPr/>
          <p:nvPr/>
        </p:nvGrpSpPr>
        <p:grpSpPr>
          <a:xfrm>
            <a:off x="6450808" y="3157837"/>
            <a:ext cx="819490" cy="842562"/>
            <a:chOff x="10566994" y="3445922"/>
            <a:chExt cx="1265637" cy="13012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33D01C-F8D5-4D98-931A-A98DF1BF506C}"/>
                </a:ext>
              </a:extLst>
            </p:cNvPr>
            <p:cNvSpPr/>
            <p:nvPr/>
          </p:nvSpPr>
          <p:spPr>
            <a:xfrm>
              <a:off x="10566994" y="3453816"/>
              <a:ext cx="1265637" cy="1278681"/>
            </a:xfrm>
            <a:prstGeom prst="rect">
              <a:avLst/>
            </a:prstGeom>
            <a:solidFill>
              <a:srgbClr val="F1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92ABB5A0-5A3A-41EB-AFD5-98726FD1F8B8}"/>
                </a:ext>
              </a:extLst>
            </p:cNvPr>
            <p:cNvSpPr/>
            <p:nvPr/>
          </p:nvSpPr>
          <p:spPr>
            <a:xfrm flipH="1" flipV="1">
              <a:off x="10566994" y="3445922"/>
              <a:ext cx="1265637" cy="1286572"/>
            </a:xfrm>
            <a:prstGeom prst="rtTriangle">
              <a:avLst/>
            </a:prstGeom>
            <a:solidFill>
              <a:srgbClr val="25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7358001-90B8-4A6F-8922-1461F326C4F8}"/>
                </a:ext>
              </a:extLst>
            </p:cNvPr>
            <p:cNvSpPr/>
            <p:nvPr/>
          </p:nvSpPr>
          <p:spPr>
            <a:xfrm>
              <a:off x="10655135" y="3545743"/>
              <a:ext cx="1086929" cy="1086929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14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9864CE4-38E5-4E19-9D60-0258BE82DA9F}"/>
                </a:ext>
              </a:extLst>
            </p:cNvPr>
            <p:cNvSpPr/>
            <p:nvPr/>
          </p:nvSpPr>
          <p:spPr>
            <a:xfrm>
              <a:off x="10566994" y="3468511"/>
              <a:ext cx="1265637" cy="12786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n w="9525">
                    <a:solidFill>
                      <a:srgbClr val="F4F5F9"/>
                    </a:solidFill>
                  </a:ln>
                  <a:gradFill>
                    <a:gsLst>
                      <a:gs pos="1000">
                        <a:schemeClr val="accent1"/>
                      </a:gs>
                      <a:gs pos="99000">
                        <a:schemeClr val="accent4"/>
                      </a:gs>
                    </a:gsLst>
                    <a:lin ang="5400000" scaled="1"/>
                  </a:gra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VRR</a:t>
              </a:r>
              <a:endParaRPr lang="ko-KR" altLang="en-US" sz="2400" dirty="0">
                <a:ln w="9525">
                  <a:solidFill>
                    <a:srgbClr val="F4F5F9"/>
                  </a:solidFill>
                </a:ln>
                <a:gradFill>
                  <a:gsLst>
                    <a:gs pos="1000">
                      <a:schemeClr val="accent1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pic>
        <p:nvPicPr>
          <p:cNvPr id="2050" name="Picture 2" descr="관련 이미지">
            <a:extLst>
              <a:ext uri="{FF2B5EF4-FFF2-40B4-BE49-F238E27FC236}">
                <a16:creationId xmlns:a16="http://schemas.microsoft.com/office/drawing/2014/main" id="{9A1B3135-2E23-44A3-8BD0-6420F1133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2" b="27415"/>
          <a:stretch/>
        </p:blipFill>
        <p:spPr bwMode="auto">
          <a:xfrm>
            <a:off x="10206615" y="2601636"/>
            <a:ext cx="1719995" cy="82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6F2B5D2-DD3E-44A7-844B-239380FF4803}"/>
              </a:ext>
            </a:extLst>
          </p:cNvPr>
          <p:cNvSpPr/>
          <p:nvPr/>
        </p:nvSpPr>
        <p:spPr>
          <a:xfrm>
            <a:off x="10194048" y="3357858"/>
            <a:ext cx="1719994" cy="886286"/>
          </a:xfrm>
          <a:prstGeom prst="roundRect">
            <a:avLst/>
          </a:prstGeom>
          <a:solidFill>
            <a:srgbClr val="084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4F5F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New </a:t>
            </a:r>
          </a:p>
          <a:p>
            <a:pPr algn="ctr"/>
            <a:r>
              <a:rPr lang="en-US" altLang="ko-KR" sz="2000" dirty="0">
                <a:solidFill>
                  <a:srgbClr val="F4F5F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 Note</a:t>
            </a:r>
            <a:endParaRPr lang="ko-KR" altLang="en-US" sz="2000" dirty="0">
              <a:solidFill>
                <a:srgbClr val="F4F5F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583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788D62F-F240-4109-8F98-5F8E685E549F}"/>
              </a:ext>
            </a:extLst>
          </p:cNvPr>
          <p:cNvSpPr/>
          <p:nvPr/>
        </p:nvSpPr>
        <p:spPr>
          <a:xfrm>
            <a:off x="9175165" y="1752370"/>
            <a:ext cx="2731589" cy="3905233"/>
          </a:xfrm>
          <a:prstGeom prst="roundRect">
            <a:avLst/>
          </a:prstGeom>
          <a:solidFill>
            <a:srgbClr val="B3D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FD16C7F-C534-4FCD-ADD8-7E5395AE64C2}"/>
              </a:ext>
            </a:extLst>
          </p:cNvPr>
          <p:cNvSpPr/>
          <p:nvPr/>
        </p:nvSpPr>
        <p:spPr>
          <a:xfrm>
            <a:off x="6421841" y="1752370"/>
            <a:ext cx="2206012" cy="3905233"/>
          </a:xfrm>
          <a:prstGeom prst="roundRect">
            <a:avLst/>
          </a:prstGeom>
          <a:solidFill>
            <a:srgbClr val="B3D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19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2FAFB-2329-4CEC-8BDC-7C76DE00E7B9}"/>
              </a:ext>
            </a:extLst>
          </p:cNvPr>
          <p:cNvSpPr txBox="1"/>
          <p:nvPr/>
        </p:nvSpPr>
        <p:spPr>
          <a:xfrm>
            <a:off x="1773855" y="1194328"/>
            <a:ext cx="961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Next beat Prediction (</a:t>
            </a: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 비트 예측</a:t>
            </a:r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4AB4C23-6D26-4938-AD66-E216AA5F68C3}"/>
              </a:ext>
            </a:extLst>
          </p:cNvPr>
          <p:cNvCxnSpPr>
            <a:cxnSpLocks/>
            <a:stCxn id="95" idx="3"/>
            <a:endCxn id="118" idx="1"/>
          </p:cNvCxnSpPr>
          <p:nvPr/>
        </p:nvCxnSpPr>
        <p:spPr>
          <a:xfrm flipV="1">
            <a:off x="8498864" y="2372878"/>
            <a:ext cx="1030766" cy="6136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4C1E4A5-0A1E-4CCE-9E9D-521B47C4A96C}"/>
              </a:ext>
            </a:extLst>
          </p:cNvPr>
          <p:cNvSpPr/>
          <p:nvPr/>
        </p:nvSpPr>
        <p:spPr>
          <a:xfrm>
            <a:off x="7156796" y="5657603"/>
            <a:ext cx="752354" cy="395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RNN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3259DAD-D49D-4C39-B906-9F5F085D7C1E}"/>
              </a:ext>
            </a:extLst>
          </p:cNvPr>
          <p:cNvSpPr/>
          <p:nvPr/>
        </p:nvSpPr>
        <p:spPr>
          <a:xfrm>
            <a:off x="6629465" y="4195281"/>
            <a:ext cx="752354" cy="687974"/>
          </a:xfrm>
          <a:prstGeom prst="roundRect">
            <a:avLst/>
          </a:prstGeom>
          <a:solidFill>
            <a:srgbClr val="FFF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A85F6CD-961D-476B-91B8-9FE47CB863DD}"/>
              </a:ext>
            </a:extLst>
          </p:cNvPr>
          <p:cNvSpPr/>
          <p:nvPr/>
        </p:nvSpPr>
        <p:spPr>
          <a:xfrm>
            <a:off x="6517751" y="4220690"/>
            <a:ext cx="975782" cy="6879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</a:t>
            </a:r>
            <a:b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(t-1)</a:t>
            </a:r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9154900-A86E-420F-B582-DC91E988AB73}"/>
              </a:ext>
            </a:extLst>
          </p:cNvPr>
          <p:cNvSpPr/>
          <p:nvPr/>
        </p:nvSpPr>
        <p:spPr>
          <a:xfrm>
            <a:off x="7746510" y="4195281"/>
            <a:ext cx="752354" cy="687974"/>
          </a:xfrm>
          <a:prstGeom prst="roundRect">
            <a:avLst/>
          </a:prstGeom>
          <a:solidFill>
            <a:srgbClr val="FFF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F257A82-EFDE-43AC-A4A3-D866299837BB}"/>
              </a:ext>
            </a:extLst>
          </p:cNvPr>
          <p:cNvSpPr/>
          <p:nvPr/>
        </p:nvSpPr>
        <p:spPr>
          <a:xfrm>
            <a:off x="7634796" y="4220690"/>
            <a:ext cx="975782" cy="6879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</a:t>
            </a:r>
            <a:b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(t-1)</a:t>
            </a:r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412A2AA-ADB7-409B-B651-49EEE6379286}"/>
              </a:ext>
            </a:extLst>
          </p:cNvPr>
          <p:cNvSpPr/>
          <p:nvPr/>
        </p:nvSpPr>
        <p:spPr>
          <a:xfrm>
            <a:off x="3648838" y="1735891"/>
            <a:ext cx="1868105" cy="831842"/>
          </a:xfrm>
          <a:prstGeom prst="roundRect">
            <a:avLst/>
          </a:prstGeom>
          <a:solidFill>
            <a:srgbClr val="FF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 비트</a:t>
            </a:r>
            <a:endParaRPr lang="en-US" altLang="ko-KR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2,2,1,1)</a:t>
            </a:r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03BFD1B-9538-49A1-BCA7-AA92C17ABFAA}"/>
              </a:ext>
            </a:extLst>
          </p:cNvPr>
          <p:cNvCxnSpPr>
            <a:cxnSpLocks/>
          </p:cNvCxnSpPr>
          <p:nvPr/>
        </p:nvCxnSpPr>
        <p:spPr>
          <a:xfrm rot="16200000">
            <a:off x="6714927" y="5337163"/>
            <a:ext cx="5905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9E3F268-508E-443A-95E0-9906ACED4AFF}"/>
              </a:ext>
            </a:extLst>
          </p:cNvPr>
          <p:cNvCxnSpPr>
            <a:cxnSpLocks/>
          </p:cNvCxnSpPr>
          <p:nvPr/>
        </p:nvCxnSpPr>
        <p:spPr>
          <a:xfrm rot="16200000">
            <a:off x="7808273" y="5337164"/>
            <a:ext cx="5905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406AA6C-DF02-404C-A53E-59575F66BDA5}"/>
              </a:ext>
            </a:extLst>
          </p:cNvPr>
          <p:cNvCxnSpPr>
            <a:cxnSpLocks/>
          </p:cNvCxnSpPr>
          <p:nvPr/>
        </p:nvCxnSpPr>
        <p:spPr>
          <a:xfrm rot="16200000">
            <a:off x="6714928" y="3717201"/>
            <a:ext cx="5905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8150353-9B18-42D8-91CE-0716CF86A7E8}"/>
              </a:ext>
            </a:extLst>
          </p:cNvPr>
          <p:cNvCxnSpPr>
            <a:cxnSpLocks/>
          </p:cNvCxnSpPr>
          <p:nvPr/>
        </p:nvCxnSpPr>
        <p:spPr>
          <a:xfrm rot="16200000">
            <a:off x="7808274" y="3719327"/>
            <a:ext cx="5905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54671EF-F167-4514-BE5F-2BB9D015BAD3}"/>
              </a:ext>
            </a:extLst>
          </p:cNvPr>
          <p:cNvSpPr/>
          <p:nvPr/>
        </p:nvSpPr>
        <p:spPr>
          <a:xfrm>
            <a:off x="6629465" y="2642543"/>
            <a:ext cx="752354" cy="687974"/>
          </a:xfrm>
          <a:prstGeom prst="round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2992D7C7-DB53-4B00-90EB-0681BF3E17AE}"/>
              </a:ext>
            </a:extLst>
          </p:cNvPr>
          <p:cNvSpPr/>
          <p:nvPr/>
        </p:nvSpPr>
        <p:spPr>
          <a:xfrm>
            <a:off x="6517751" y="2660128"/>
            <a:ext cx="975782" cy="6879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014E228-1636-410E-8FF7-780B9B214FF5}"/>
              </a:ext>
            </a:extLst>
          </p:cNvPr>
          <p:cNvSpPr/>
          <p:nvPr/>
        </p:nvSpPr>
        <p:spPr>
          <a:xfrm>
            <a:off x="7746510" y="2642543"/>
            <a:ext cx="752354" cy="687974"/>
          </a:xfrm>
          <a:prstGeom prst="round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B3BE6A8-0901-470A-B57D-65C82E7C9ECD}"/>
              </a:ext>
            </a:extLst>
          </p:cNvPr>
          <p:cNvSpPr/>
          <p:nvPr/>
        </p:nvSpPr>
        <p:spPr>
          <a:xfrm>
            <a:off x="7634796" y="2660128"/>
            <a:ext cx="975782" cy="6879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</a:t>
            </a:r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BF8708E5-03DB-4CD5-8864-B45450CD86E7}"/>
              </a:ext>
            </a:extLst>
          </p:cNvPr>
          <p:cNvCxnSpPr>
            <a:cxnSpLocks/>
            <a:stCxn id="83" idx="3"/>
            <a:endCxn id="93" idx="1"/>
          </p:cNvCxnSpPr>
          <p:nvPr/>
        </p:nvCxnSpPr>
        <p:spPr>
          <a:xfrm flipV="1">
            <a:off x="5507359" y="2986530"/>
            <a:ext cx="1122106" cy="3869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087B6BA2-A80A-4B50-8567-6CB9F6F92CB7}"/>
              </a:ext>
            </a:extLst>
          </p:cNvPr>
          <p:cNvCxnSpPr>
            <a:cxnSpLocks/>
            <a:stCxn id="93" idx="3"/>
            <a:endCxn id="95" idx="1"/>
          </p:cNvCxnSpPr>
          <p:nvPr/>
        </p:nvCxnSpPr>
        <p:spPr>
          <a:xfrm>
            <a:off x="7381819" y="2986530"/>
            <a:ext cx="3646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F9A39C7-CFE4-46F1-AF00-2658512F72E7}"/>
              </a:ext>
            </a:extLst>
          </p:cNvPr>
          <p:cNvSpPr/>
          <p:nvPr/>
        </p:nvSpPr>
        <p:spPr>
          <a:xfrm>
            <a:off x="3673978" y="2946042"/>
            <a:ext cx="1833381" cy="854780"/>
          </a:xfrm>
          <a:prstGeom prst="roundRect">
            <a:avLst/>
          </a:prstGeom>
          <a:solidFill>
            <a:srgbClr val="FF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Next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rhythm</a:t>
            </a:r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94E7E51B-4875-4C6E-B052-8937CDDF15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8172" b="2500"/>
          <a:stretch/>
        </p:blipFill>
        <p:spPr>
          <a:xfrm flipV="1">
            <a:off x="9522105" y="2873520"/>
            <a:ext cx="860739" cy="805489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828EF863-DBBF-46D7-99D8-B4606BF6EB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29630" y="1969823"/>
            <a:ext cx="862590" cy="80611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2F1C13CE-F55A-4BF3-B106-6F658F2171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8172" b="2500"/>
          <a:stretch/>
        </p:blipFill>
        <p:spPr>
          <a:xfrm rot="16200000" flipH="1">
            <a:off x="9522104" y="4636465"/>
            <a:ext cx="860739" cy="860722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2D9006E1-BA1B-4C43-B55F-A7869E5866A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9529630" y="3732744"/>
            <a:ext cx="862590" cy="861388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45DA571-A713-4672-8D25-3A54AFD60168}"/>
              </a:ext>
            </a:extLst>
          </p:cNvPr>
          <p:cNvSpPr/>
          <p:nvPr/>
        </p:nvSpPr>
        <p:spPr>
          <a:xfrm>
            <a:off x="9464559" y="2784461"/>
            <a:ext cx="952140" cy="94768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90D3753C-CEE8-45E2-BDF6-EC40AE802402}"/>
              </a:ext>
            </a:extLst>
          </p:cNvPr>
          <p:cNvCxnSpPr>
            <a:cxnSpLocks/>
            <a:stCxn id="95" idx="3"/>
            <a:endCxn id="117" idx="1"/>
          </p:cNvCxnSpPr>
          <p:nvPr/>
        </p:nvCxnSpPr>
        <p:spPr>
          <a:xfrm>
            <a:off x="8498864" y="2986530"/>
            <a:ext cx="1023241" cy="289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2C8939A2-55F4-4053-9589-9E730DFBE3D3}"/>
              </a:ext>
            </a:extLst>
          </p:cNvPr>
          <p:cNvCxnSpPr>
            <a:cxnSpLocks/>
            <a:stCxn id="95" idx="3"/>
            <a:endCxn id="120" idx="2"/>
          </p:cNvCxnSpPr>
          <p:nvPr/>
        </p:nvCxnSpPr>
        <p:spPr>
          <a:xfrm>
            <a:off x="8498864" y="2986530"/>
            <a:ext cx="1031367" cy="11769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452A08F-3055-4B02-8383-95180F96AAD0}"/>
              </a:ext>
            </a:extLst>
          </p:cNvPr>
          <p:cNvCxnSpPr>
            <a:cxnSpLocks/>
            <a:stCxn id="95" idx="3"/>
            <a:endCxn id="119" idx="0"/>
          </p:cNvCxnSpPr>
          <p:nvPr/>
        </p:nvCxnSpPr>
        <p:spPr>
          <a:xfrm>
            <a:off x="8498864" y="2986530"/>
            <a:ext cx="1023249" cy="20802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BBB4F46E-3D1E-46E6-9DA5-2B2DE5E96B2B}"/>
              </a:ext>
            </a:extLst>
          </p:cNvPr>
          <p:cNvCxnSpPr>
            <a:cxnSpLocks/>
            <a:stCxn id="81" idx="3"/>
            <a:endCxn id="93" idx="1"/>
          </p:cNvCxnSpPr>
          <p:nvPr/>
        </p:nvCxnSpPr>
        <p:spPr>
          <a:xfrm>
            <a:off x="5516943" y="2151812"/>
            <a:ext cx="1112522" cy="834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7852F8B3-ECA3-4B3F-B107-7DCEFBF9639F}"/>
              </a:ext>
            </a:extLst>
          </p:cNvPr>
          <p:cNvSpPr/>
          <p:nvPr/>
        </p:nvSpPr>
        <p:spPr>
          <a:xfrm>
            <a:off x="10448603" y="2089455"/>
            <a:ext cx="1240382" cy="578163"/>
          </a:xfrm>
          <a:prstGeom prst="roundRect">
            <a:avLst/>
          </a:prstGeom>
          <a:solidFill>
            <a:srgbClr val="D9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(0,1,1,0)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898CCB05-CD28-4157-BDA8-9D9733C1F8CE}"/>
              </a:ext>
            </a:extLst>
          </p:cNvPr>
          <p:cNvSpPr/>
          <p:nvPr/>
        </p:nvSpPr>
        <p:spPr>
          <a:xfrm>
            <a:off x="10448603" y="2917014"/>
            <a:ext cx="1240382" cy="578163"/>
          </a:xfrm>
          <a:prstGeom prst="roundRect">
            <a:avLst/>
          </a:prstGeom>
          <a:solidFill>
            <a:srgbClr val="D9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(2,2,1,1)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8DAEAA05-25C7-4230-A53B-7EF655199FD4}"/>
              </a:ext>
            </a:extLst>
          </p:cNvPr>
          <p:cNvSpPr/>
          <p:nvPr/>
        </p:nvSpPr>
        <p:spPr>
          <a:xfrm>
            <a:off x="10448603" y="3900089"/>
            <a:ext cx="1240382" cy="578163"/>
          </a:xfrm>
          <a:prstGeom prst="roundRect">
            <a:avLst/>
          </a:prstGeom>
          <a:solidFill>
            <a:srgbClr val="D9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(3,0,1,2)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37DE4962-2FD8-4F72-B807-EB8BEEA9D651}"/>
              </a:ext>
            </a:extLst>
          </p:cNvPr>
          <p:cNvSpPr/>
          <p:nvPr/>
        </p:nvSpPr>
        <p:spPr>
          <a:xfrm>
            <a:off x="10448603" y="4780980"/>
            <a:ext cx="1240382" cy="578163"/>
          </a:xfrm>
          <a:prstGeom prst="roundRect">
            <a:avLst/>
          </a:prstGeom>
          <a:solidFill>
            <a:srgbClr val="D9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(1,0,1,3)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5FF67FB8-5470-4132-B50F-5163C5224882}"/>
              </a:ext>
            </a:extLst>
          </p:cNvPr>
          <p:cNvSpPr/>
          <p:nvPr/>
        </p:nvSpPr>
        <p:spPr>
          <a:xfrm>
            <a:off x="106376" y="3413382"/>
            <a:ext cx="3333509" cy="1203767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 </a:t>
            </a:r>
            <a:r>
              <a:rPr lang="en-US" altLang="ko-KR" sz="2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문제</a:t>
            </a:r>
            <a:r>
              <a:rPr lang="en-US" altLang="ko-KR" sz="2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(Current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Rhythm,</a:t>
            </a:r>
            <a:b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비트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Next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Rhythm)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 비트 값은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</a:t>
            </a:r>
            <a:r>
              <a:rPr lang="en-US" altLang="ko-KR" sz="2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 비트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F853001-FBC2-4F6C-B73A-192AAD898ABF}"/>
              </a:ext>
            </a:extLst>
          </p:cNvPr>
          <p:cNvSpPr/>
          <p:nvPr/>
        </p:nvSpPr>
        <p:spPr>
          <a:xfrm>
            <a:off x="9714295" y="5657603"/>
            <a:ext cx="1653328" cy="395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Next Beat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id="{9412A2AA-ADB7-409B-B651-49EEE6379286}"/>
              </a:ext>
            </a:extLst>
          </p:cNvPr>
          <p:cNvSpPr/>
          <p:nvPr/>
        </p:nvSpPr>
        <p:spPr>
          <a:xfrm>
            <a:off x="3694191" y="4260034"/>
            <a:ext cx="1833381" cy="79234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비트</a:t>
            </a:r>
          </a:p>
        </p:txBody>
      </p:sp>
      <p:sp>
        <p:nvSpPr>
          <p:cNvPr id="64" name="사각형: 둥근 모서리 82">
            <a:extLst>
              <a:ext uri="{FF2B5EF4-FFF2-40B4-BE49-F238E27FC236}">
                <a16:creationId xmlns:a16="http://schemas.microsoft.com/office/drawing/2014/main" id="{EF9A39C7-CFE4-46F1-AF00-2658512F72E7}"/>
              </a:ext>
            </a:extLst>
          </p:cNvPr>
          <p:cNvSpPr/>
          <p:nvPr/>
        </p:nvSpPr>
        <p:spPr>
          <a:xfrm>
            <a:off x="3673151" y="5360296"/>
            <a:ext cx="1833381" cy="8547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Current rhythm</a:t>
            </a:r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F8708E5-03DB-4CD5-8864-B45450CD86E7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 flipV="1">
            <a:off x="5506532" y="4539268"/>
            <a:ext cx="1122933" cy="1248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BB4F46E-3D1E-46E6-9DA5-2B2DE5E96B2B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5527572" y="4539268"/>
            <a:ext cx="1101893" cy="116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161">
            <a:extLst>
              <a:ext uri="{FF2B5EF4-FFF2-40B4-BE49-F238E27FC236}">
                <a16:creationId xmlns:a16="http://schemas.microsoft.com/office/drawing/2014/main" id="{5FF67FB8-5470-4132-B50F-5163C5224882}"/>
              </a:ext>
            </a:extLst>
          </p:cNvPr>
          <p:cNvSpPr/>
          <p:nvPr/>
        </p:nvSpPr>
        <p:spPr>
          <a:xfrm>
            <a:off x="4412706" y="6346889"/>
            <a:ext cx="5995283" cy="444618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((time), </a:t>
            </a:r>
            <a:r>
              <a:rPr lang="en-US" altLang="ko-KR" sz="20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lineIndex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lineLayer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type, </a:t>
            </a:r>
            <a:r>
              <a:rPr lang="en-US" altLang="ko-KR" sz="20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cutDirection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사각형: 둥근 모서리 162">
            <a:extLst>
              <a:ext uri="{FF2B5EF4-FFF2-40B4-BE49-F238E27FC236}">
                <a16:creationId xmlns:a16="http://schemas.microsoft.com/office/drawing/2014/main" id="{34D67B3A-1A3E-4218-9401-C0BB29D68064}"/>
              </a:ext>
            </a:extLst>
          </p:cNvPr>
          <p:cNvSpPr/>
          <p:nvPr/>
        </p:nvSpPr>
        <p:spPr>
          <a:xfrm>
            <a:off x="2754684" y="6370134"/>
            <a:ext cx="1788309" cy="395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 Legend</a:t>
            </a:r>
            <a:endParaRPr lang="ko-KR" altLang="en-US" sz="2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87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3250" y="305603"/>
            <a:ext cx="6032500" cy="952500"/>
          </a:xfrm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Index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A5DD80D-6787-41D9-9127-B0C1932EF2B1}"/>
              </a:ext>
            </a:extLst>
          </p:cNvPr>
          <p:cNvCxnSpPr/>
          <p:nvPr/>
        </p:nvCxnSpPr>
        <p:spPr>
          <a:xfrm>
            <a:off x="3143250" y="1258103"/>
            <a:ext cx="60325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776EBC2-9536-4D57-BDB2-2836BFB6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06768" y="1396220"/>
            <a:ext cx="6700838" cy="648472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9700" y="1396221"/>
            <a:ext cx="5226050" cy="49918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개요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기획 배경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 소개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동향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사업 구조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수익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향후 추진 계획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업무분담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 별 개발 계획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0" y="1396221"/>
            <a:ext cx="806450" cy="4991880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</a:p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</a:p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</a:p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</a:p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</a:p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06</a:t>
            </a:r>
          </a:p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07</a:t>
            </a:r>
          </a:p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08</a:t>
            </a:r>
          </a:p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09</a:t>
            </a:r>
          </a:p>
          <a:p>
            <a:pPr>
              <a:spcBef>
                <a:spcPts val="500"/>
              </a:spcBef>
            </a:pP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</a:t>
            </a:r>
            <a:endParaRPr lang="ko-KR" altLang="en-US" sz="2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32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서비스 플랫폼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11099800" y="6287408"/>
            <a:ext cx="992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600" kern="1200">
                <a:solidFill>
                  <a:srgbClr val="F4F5F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85B637-FB07-4D91-A23C-80BDFC83D6E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0D86D40-A67E-45F1-8087-F51A1E739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F84BC6-52EE-4E1A-A897-74F8D47E3030}"/>
              </a:ext>
            </a:extLst>
          </p:cNvPr>
          <p:cNvSpPr/>
          <p:nvPr/>
        </p:nvSpPr>
        <p:spPr>
          <a:xfrm>
            <a:off x="362309" y="2589246"/>
            <a:ext cx="3105510" cy="2366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57A21A-F1B1-4ECC-A405-D82A2824ECFF}"/>
              </a:ext>
            </a:extLst>
          </p:cNvPr>
          <p:cNvSpPr/>
          <p:nvPr/>
        </p:nvSpPr>
        <p:spPr>
          <a:xfrm>
            <a:off x="4186689" y="2589246"/>
            <a:ext cx="3232029" cy="2366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65E238-6EF6-4B9C-BC4F-BDD02818C881}"/>
              </a:ext>
            </a:extLst>
          </p:cNvPr>
          <p:cNvSpPr/>
          <p:nvPr/>
        </p:nvSpPr>
        <p:spPr>
          <a:xfrm>
            <a:off x="8642587" y="2589246"/>
            <a:ext cx="1021736" cy="2366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87E632-AA22-4071-B254-429622D4CA92}"/>
              </a:ext>
            </a:extLst>
          </p:cNvPr>
          <p:cNvSpPr/>
          <p:nvPr/>
        </p:nvSpPr>
        <p:spPr>
          <a:xfrm>
            <a:off x="10779062" y="2589246"/>
            <a:ext cx="1021736" cy="2366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EF175-0ADB-4C33-BBC3-C15CE1715F0E}"/>
              </a:ext>
            </a:extLst>
          </p:cNvPr>
          <p:cNvSpPr txBox="1"/>
          <p:nvPr/>
        </p:nvSpPr>
        <p:spPr>
          <a:xfrm>
            <a:off x="395021" y="2219914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Client App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D5BF94-E0B5-44CD-B5AA-A97CB598EC01}"/>
              </a:ext>
            </a:extLst>
          </p:cNvPr>
          <p:cNvSpPr txBox="1"/>
          <p:nvPr/>
        </p:nvSpPr>
        <p:spPr>
          <a:xfrm>
            <a:off x="4186689" y="2219914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Backend App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EE6222-28B4-4DAF-84B0-1B99296F05FD}"/>
              </a:ext>
            </a:extLst>
          </p:cNvPr>
          <p:cNvSpPr txBox="1"/>
          <p:nvPr/>
        </p:nvSpPr>
        <p:spPr>
          <a:xfrm>
            <a:off x="8642587" y="2219914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Prisma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98911E-6F5E-4AC8-94E6-7FFCACC0EF3D}"/>
              </a:ext>
            </a:extLst>
          </p:cNvPr>
          <p:cNvSpPr txBox="1"/>
          <p:nvPr/>
        </p:nvSpPr>
        <p:spPr>
          <a:xfrm>
            <a:off x="10641040" y="2219914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Database</a:t>
            </a:r>
            <a:endParaRPr lang="ko-KR" altLang="en-US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A4CEAC-79DC-41C1-BC68-118D59974DB5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3467819" y="3772503"/>
            <a:ext cx="7188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BB4E9F5-28F8-4A47-9F15-9465A0A5DE63}"/>
              </a:ext>
            </a:extLst>
          </p:cNvPr>
          <p:cNvCxnSpPr/>
          <p:nvPr/>
        </p:nvCxnSpPr>
        <p:spPr>
          <a:xfrm>
            <a:off x="7640129" y="3759564"/>
            <a:ext cx="66711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A02CAF0-CE5A-4779-BA29-2C5023A01E28}"/>
              </a:ext>
            </a:extLst>
          </p:cNvPr>
          <p:cNvCxnSpPr/>
          <p:nvPr/>
        </p:nvCxnSpPr>
        <p:spPr>
          <a:xfrm>
            <a:off x="9904917" y="3681928"/>
            <a:ext cx="66711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그림 32" descr="개체, 시계이(가) 표시된 사진&#10;&#10;자동 생성된 설명">
            <a:extLst>
              <a:ext uri="{FF2B5EF4-FFF2-40B4-BE49-F238E27FC236}">
                <a16:creationId xmlns:a16="http://schemas.microsoft.com/office/drawing/2014/main" id="{D312C490-18CA-4721-AA84-2625E6FD0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63" y="2911425"/>
            <a:ext cx="853990" cy="622332"/>
          </a:xfrm>
          <a:prstGeom prst="rect">
            <a:avLst/>
          </a:prstGeom>
        </p:spPr>
      </p:pic>
      <p:pic>
        <p:nvPicPr>
          <p:cNvPr id="34" name="그림 33" descr="개체, 시계이(가) 표시된 사진&#10;&#10;자동 생성된 설명">
            <a:extLst>
              <a:ext uri="{FF2B5EF4-FFF2-40B4-BE49-F238E27FC236}">
                <a16:creationId xmlns:a16="http://schemas.microsoft.com/office/drawing/2014/main" id="{4872B550-57AE-4E01-ACA1-C6DCC036EE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4" y="4045056"/>
            <a:ext cx="886572" cy="646077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5458A7A4-9DC0-45F9-B6EF-041F10AF4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20" y="2788202"/>
            <a:ext cx="2241665" cy="984301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F59B7976-DF94-4DC6-8077-001301CA1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28" y="3868805"/>
            <a:ext cx="933498" cy="990651"/>
          </a:xfrm>
          <a:prstGeom prst="rect">
            <a:avLst/>
          </a:prstGeom>
        </p:spPr>
      </p:pic>
      <p:pic>
        <p:nvPicPr>
          <p:cNvPr id="37" name="그림 36" descr="장난감이(가) 표시된 사진&#10;&#10;자동 생성된 설명">
            <a:extLst>
              <a:ext uri="{FF2B5EF4-FFF2-40B4-BE49-F238E27FC236}">
                <a16:creationId xmlns:a16="http://schemas.microsoft.com/office/drawing/2014/main" id="{6D675CE2-843D-4BFD-9CA5-6167EC284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78" y="2824319"/>
            <a:ext cx="819192" cy="863644"/>
          </a:xfrm>
          <a:prstGeom prst="rect">
            <a:avLst/>
          </a:prstGeom>
        </p:spPr>
      </p:pic>
      <p:pic>
        <p:nvPicPr>
          <p:cNvPr id="38" name="그림 37" descr="시계이(가) 표시된 사진&#10;&#10;자동 생성된 설명">
            <a:extLst>
              <a:ext uri="{FF2B5EF4-FFF2-40B4-BE49-F238E27FC236}">
                <a16:creationId xmlns:a16="http://schemas.microsoft.com/office/drawing/2014/main" id="{110557CE-1047-4F07-9032-AB9F2200D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78" y="4079521"/>
            <a:ext cx="2749691" cy="622332"/>
          </a:xfrm>
          <a:prstGeom prst="rect">
            <a:avLst/>
          </a:prstGeom>
        </p:spPr>
      </p:pic>
      <p:pic>
        <p:nvPicPr>
          <p:cNvPr id="39" name="그림 38" descr="테이블이(가) 표시된 사진&#10;&#10;자동 생성된 설명">
            <a:extLst>
              <a:ext uri="{FF2B5EF4-FFF2-40B4-BE49-F238E27FC236}">
                <a16:creationId xmlns:a16="http://schemas.microsoft.com/office/drawing/2014/main" id="{02BEFB0F-FC27-44B3-9214-0B6A6E6A54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797" y="3477394"/>
            <a:ext cx="873149" cy="391411"/>
          </a:xfrm>
          <a:prstGeom prst="rect">
            <a:avLst/>
          </a:prstGeom>
        </p:spPr>
      </p:pic>
      <p:pic>
        <p:nvPicPr>
          <p:cNvPr id="40" name="그림 39" descr="병, 테이블, 모니터, 파란색이(가) 표시된 사진&#10;&#10;자동 생성된 설명">
            <a:extLst>
              <a:ext uri="{FF2B5EF4-FFF2-40B4-BE49-F238E27FC236}">
                <a16:creationId xmlns:a16="http://schemas.microsoft.com/office/drawing/2014/main" id="{9962692F-EB46-4F74-9A82-B0F4C8061A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653" y="3239842"/>
            <a:ext cx="918674" cy="9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0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동향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Market Trends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067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동향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22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98AF4-28D3-4497-AA20-1956F2E1AFB0}"/>
              </a:ext>
            </a:extLst>
          </p:cNvPr>
          <p:cNvSpPr/>
          <p:nvPr/>
        </p:nvSpPr>
        <p:spPr>
          <a:xfrm>
            <a:off x="1152852" y="5517931"/>
            <a:ext cx="1647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400" dirty="0" err="1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TrendForce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83BECE-6D1C-4174-AB50-73DB8673A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52" y="1508563"/>
            <a:ext cx="10091607" cy="40093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09CFE8-9C0A-4F91-BA95-7630DA1A3F28}"/>
              </a:ext>
            </a:extLst>
          </p:cNvPr>
          <p:cNvSpPr/>
          <p:nvPr/>
        </p:nvSpPr>
        <p:spPr>
          <a:xfrm>
            <a:off x="6320468" y="5517931"/>
            <a:ext cx="3812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 </a:t>
            </a:r>
            <a:r>
              <a:rPr lang="en-US" altLang="ko-KR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2020</a:t>
            </a:r>
            <a:r>
              <a:rPr lang="ko-KR" altLang="en-US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시장전망을 기준으로 작성</a:t>
            </a:r>
            <a:endParaRPr lang="en-US" altLang="ko-KR" sz="1400" dirty="0">
              <a:solidFill>
                <a:srgbClr val="1D1D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Digi-capital, NH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투자증권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WM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리서치부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6E60AB-580B-48F2-A2F6-71297B20CC0D}"/>
              </a:ext>
            </a:extLst>
          </p:cNvPr>
          <p:cNvSpPr/>
          <p:nvPr/>
        </p:nvSpPr>
        <p:spPr>
          <a:xfrm>
            <a:off x="9664262" y="3119109"/>
            <a:ext cx="1119352" cy="370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7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동향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23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98AF4-28D3-4497-AA20-1956F2E1AFB0}"/>
              </a:ext>
            </a:extLst>
          </p:cNvPr>
          <p:cNvSpPr/>
          <p:nvPr/>
        </p:nvSpPr>
        <p:spPr>
          <a:xfrm>
            <a:off x="1206909" y="5930084"/>
            <a:ext cx="2783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NH</a:t>
            </a:r>
            <a:r>
              <a:rPr lang="ko-KR" altLang="en-US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투자증권 </a:t>
            </a:r>
            <a:r>
              <a:rPr lang="en-US" altLang="ko-KR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WM</a:t>
            </a:r>
            <a:r>
              <a:rPr lang="ko-KR" altLang="en-US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리서치부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1D5F08-5271-4AAA-9E5D-79B8BA1F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08" y="1368878"/>
            <a:ext cx="10065525" cy="45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4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동향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24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98AF4-28D3-4497-AA20-1956F2E1AFB0}"/>
              </a:ext>
            </a:extLst>
          </p:cNvPr>
          <p:cNvSpPr/>
          <p:nvPr/>
        </p:nvSpPr>
        <p:spPr>
          <a:xfrm>
            <a:off x="1206909" y="5930084"/>
            <a:ext cx="4043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 </a:t>
            </a:r>
            <a:r>
              <a:rPr lang="ko-KR" altLang="en-US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선도 기업 현황 </a:t>
            </a:r>
            <a:r>
              <a:rPr lang="en-US" altLang="ko-KR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dirty="0" err="1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인사이터스</a:t>
            </a:r>
            <a:r>
              <a:rPr lang="en-US" altLang="ko-KR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VRR </a:t>
            </a:r>
            <a:r>
              <a:rPr lang="ko-KR" altLang="en-US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가공</a:t>
            </a:r>
            <a:r>
              <a:rPr lang="en-US" altLang="ko-KR" sz="1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B14BA-6813-49AD-84CE-C36831DB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09" y="1376362"/>
            <a:ext cx="9545174" cy="452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0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동향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25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98AF4-28D3-4497-AA20-1956F2E1AFB0}"/>
              </a:ext>
            </a:extLst>
          </p:cNvPr>
          <p:cNvSpPr/>
          <p:nvPr/>
        </p:nvSpPr>
        <p:spPr>
          <a:xfrm>
            <a:off x="1206909" y="5722883"/>
            <a:ext cx="3227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응용 산업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인사이터스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B28B19-2EF3-48D5-A7FB-059634F01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09" y="1424152"/>
            <a:ext cx="10326300" cy="42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6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 동향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26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98AF4-28D3-4497-AA20-1956F2E1AFB0}"/>
              </a:ext>
            </a:extLst>
          </p:cNvPr>
          <p:cNvSpPr/>
          <p:nvPr/>
        </p:nvSpPr>
        <p:spPr>
          <a:xfrm>
            <a:off x="457200" y="4798333"/>
            <a:ext cx="4624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생태계 현황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정보통신정책 연구원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VRR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가공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8DB495-C1A9-4D58-8402-BF97ECCD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1" y="1803423"/>
            <a:ext cx="11977887" cy="28557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35DCE3-CFE2-4A81-A7B1-3746E8F83538}"/>
              </a:ext>
            </a:extLst>
          </p:cNvPr>
          <p:cNvSpPr/>
          <p:nvPr/>
        </p:nvSpPr>
        <p:spPr>
          <a:xfrm>
            <a:off x="8930640" y="1803423"/>
            <a:ext cx="3147259" cy="2994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06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사업 구조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Business Structure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20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EC13108-324B-40C5-A149-D8952C8E3480}"/>
              </a:ext>
            </a:extLst>
          </p:cNvPr>
          <p:cNvSpPr/>
          <p:nvPr/>
        </p:nvSpPr>
        <p:spPr>
          <a:xfrm>
            <a:off x="5243229" y="1310641"/>
            <a:ext cx="2145131" cy="5091137"/>
          </a:xfrm>
          <a:prstGeom prst="roundRect">
            <a:avLst/>
          </a:prstGeom>
          <a:solidFill>
            <a:srgbClr val="F9B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34F9FB-9BFC-4EF5-A717-95DF277E0CE9}"/>
              </a:ext>
            </a:extLst>
          </p:cNvPr>
          <p:cNvSpPr/>
          <p:nvPr/>
        </p:nvSpPr>
        <p:spPr>
          <a:xfrm>
            <a:off x="5280425" y="1662410"/>
            <a:ext cx="2048645" cy="1163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265" y="543491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사업 구조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r>
              <a:rPr lang="en-US" altLang="ko-KR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06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0373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28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E457BBA-909C-43BC-8400-2A2153D4B412}"/>
              </a:ext>
            </a:extLst>
          </p:cNvPr>
          <p:cNvSpPr/>
          <p:nvPr/>
        </p:nvSpPr>
        <p:spPr>
          <a:xfrm>
            <a:off x="1430283" y="1404690"/>
            <a:ext cx="1543050" cy="4997088"/>
          </a:xfrm>
          <a:prstGeom prst="roundRect">
            <a:avLst/>
          </a:prstGeom>
          <a:solidFill>
            <a:srgbClr val="F9B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DB9785-7B52-4DCD-8D40-D6404A498139}"/>
              </a:ext>
            </a:extLst>
          </p:cNvPr>
          <p:cNvSpPr/>
          <p:nvPr/>
        </p:nvSpPr>
        <p:spPr>
          <a:xfrm>
            <a:off x="1647513" y="1159506"/>
            <a:ext cx="1108590" cy="4136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Customer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185E85-00CD-4FFD-BD43-ABD04B6B6629}"/>
              </a:ext>
            </a:extLst>
          </p:cNvPr>
          <p:cNvSpPr/>
          <p:nvPr/>
        </p:nvSpPr>
        <p:spPr>
          <a:xfrm>
            <a:off x="5682999" y="1159506"/>
            <a:ext cx="1280360" cy="4136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Co.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0F8F08A-EDAC-4E37-ABF9-0E3FFC9C33F1}"/>
              </a:ext>
            </a:extLst>
          </p:cNvPr>
          <p:cNvSpPr/>
          <p:nvPr/>
        </p:nvSpPr>
        <p:spPr>
          <a:xfrm>
            <a:off x="1561093" y="2416012"/>
            <a:ext cx="1281430" cy="2917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Customer1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1AAECBD-CBB8-4612-B412-E2CF6B651B26}"/>
              </a:ext>
            </a:extLst>
          </p:cNvPr>
          <p:cNvSpPr/>
          <p:nvPr/>
        </p:nvSpPr>
        <p:spPr>
          <a:xfrm>
            <a:off x="1561093" y="4213741"/>
            <a:ext cx="1281430" cy="2917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Customer2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30E8E20-2D5E-408F-8E72-9F04639F5DE8}"/>
              </a:ext>
            </a:extLst>
          </p:cNvPr>
          <p:cNvSpPr/>
          <p:nvPr/>
        </p:nvSpPr>
        <p:spPr>
          <a:xfrm>
            <a:off x="1561319" y="5858649"/>
            <a:ext cx="1281430" cy="2917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Customer3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7762AE-1BA2-4A03-9086-CB1A8AC0CB89}"/>
              </a:ext>
            </a:extLst>
          </p:cNvPr>
          <p:cNvGrpSpPr/>
          <p:nvPr/>
        </p:nvGrpSpPr>
        <p:grpSpPr>
          <a:xfrm>
            <a:off x="1901453" y="3321714"/>
            <a:ext cx="629485" cy="955670"/>
            <a:chOff x="8131809" y="2995755"/>
            <a:chExt cx="629485" cy="95567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FA8F1C8-BECB-4722-BD20-B77462EE6497}"/>
                </a:ext>
              </a:extLst>
            </p:cNvPr>
            <p:cNvSpPr/>
            <p:nvPr/>
          </p:nvSpPr>
          <p:spPr>
            <a:xfrm>
              <a:off x="8355792" y="3028521"/>
              <a:ext cx="152744" cy="15274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AC5382D-CAB6-4BCA-82C3-42154A5BC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4468" t="12754" r="14470"/>
            <a:stretch/>
          </p:blipFill>
          <p:spPr>
            <a:xfrm>
              <a:off x="8131809" y="2995755"/>
              <a:ext cx="629485" cy="955670"/>
            </a:xfrm>
            <a:prstGeom prst="rect">
              <a:avLst/>
            </a:prstGeom>
          </p:spPr>
        </p:pic>
      </p:grpSp>
      <p:pic>
        <p:nvPicPr>
          <p:cNvPr id="2050" name="Picture 2" descr="customer icon에 대한 이미지 검색결과">
            <a:extLst>
              <a:ext uri="{FF2B5EF4-FFF2-40B4-BE49-F238E27FC236}">
                <a16:creationId xmlns:a16="http://schemas.microsoft.com/office/drawing/2014/main" id="{EC5DFE1E-E3D8-4FA7-B21E-53C9CC085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30" y="5002293"/>
            <a:ext cx="856356" cy="85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icon에 대한 이미지 검색결과">
            <a:extLst>
              <a:ext uri="{FF2B5EF4-FFF2-40B4-BE49-F238E27FC236}">
                <a16:creationId xmlns:a16="http://schemas.microsoft.com/office/drawing/2014/main" id="{E3926F4D-9FA0-42BF-8E81-86B28F045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265" y="1613868"/>
            <a:ext cx="833965" cy="83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DBCA38-73AA-438F-B1FF-06ED4B06A7C4}"/>
              </a:ext>
            </a:extLst>
          </p:cNvPr>
          <p:cNvGrpSpPr/>
          <p:nvPr/>
        </p:nvGrpSpPr>
        <p:grpSpPr>
          <a:xfrm>
            <a:off x="5370299" y="1724313"/>
            <a:ext cx="711904" cy="731947"/>
            <a:chOff x="10566994" y="3445921"/>
            <a:chExt cx="1265638" cy="130127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5D1D6E1-F098-4021-AEDF-F3C36F91FF5F}"/>
                </a:ext>
              </a:extLst>
            </p:cNvPr>
            <p:cNvSpPr/>
            <p:nvPr/>
          </p:nvSpPr>
          <p:spPr>
            <a:xfrm>
              <a:off x="10566994" y="3453816"/>
              <a:ext cx="1265637" cy="1278681"/>
            </a:xfrm>
            <a:prstGeom prst="rect">
              <a:avLst/>
            </a:prstGeom>
            <a:solidFill>
              <a:srgbClr val="F1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92058EA9-14F5-489E-A3DD-CBC0F54EC382}"/>
                </a:ext>
              </a:extLst>
            </p:cNvPr>
            <p:cNvSpPr/>
            <p:nvPr/>
          </p:nvSpPr>
          <p:spPr>
            <a:xfrm flipH="1" flipV="1">
              <a:off x="10566995" y="3445921"/>
              <a:ext cx="1265637" cy="1286572"/>
            </a:xfrm>
            <a:prstGeom prst="rtTriangle">
              <a:avLst/>
            </a:prstGeom>
            <a:solidFill>
              <a:srgbClr val="25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8FAB288-D516-4171-95CE-DC8D85C9ADE5}"/>
                </a:ext>
              </a:extLst>
            </p:cNvPr>
            <p:cNvSpPr/>
            <p:nvPr/>
          </p:nvSpPr>
          <p:spPr>
            <a:xfrm>
              <a:off x="10655135" y="3545743"/>
              <a:ext cx="1086929" cy="1086929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14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909B651-F519-48A5-82CE-6A0E6D288452}"/>
                </a:ext>
              </a:extLst>
            </p:cNvPr>
            <p:cNvSpPr/>
            <p:nvPr/>
          </p:nvSpPr>
          <p:spPr>
            <a:xfrm>
              <a:off x="10566994" y="3468511"/>
              <a:ext cx="1265637" cy="12786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9525">
                    <a:solidFill>
                      <a:srgbClr val="F4F5F9"/>
                    </a:solidFill>
                  </a:ln>
                  <a:gradFill>
                    <a:gsLst>
                      <a:gs pos="1000">
                        <a:schemeClr val="accent1"/>
                      </a:gs>
                      <a:gs pos="99000">
                        <a:schemeClr val="accent4"/>
                      </a:gs>
                    </a:gsLst>
                    <a:lin ang="5400000" scaled="1"/>
                  </a:gra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VRR</a:t>
              </a:r>
              <a:endParaRPr lang="ko-KR" altLang="en-US" sz="2000" dirty="0">
                <a:ln w="9525">
                  <a:solidFill>
                    <a:srgbClr val="F4F5F9"/>
                  </a:solidFill>
                </a:ln>
                <a:gradFill>
                  <a:gsLst>
                    <a:gs pos="1000">
                      <a:schemeClr val="accent1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BC42821-66FB-4F13-B41A-10D4DFF97032}"/>
              </a:ext>
            </a:extLst>
          </p:cNvPr>
          <p:cNvSpPr/>
          <p:nvPr/>
        </p:nvSpPr>
        <p:spPr>
          <a:xfrm>
            <a:off x="9330093" y="1310642"/>
            <a:ext cx="1543050" cy="5091136"/>
          </a:xfrm>
          <a:prstGeom prst="roundRect">
            <a:avLst/>
          </a:prstGeom>
          <a:solidFill>
            <a:srgbClr val="F9B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B8D1E22-AB19-4B61-9320-1042D69CBC0C}"/>
              </a:ext>
            </a:extLst>
          </p:cNvPr>
          <p:cNvSpPr/>
          <p:nvPr/>
        </p:nvSpPr>
        <p:spPr>
          <a:xfrm>
            <a:off x="9415266" y="1159506"/>
            <a:ext cx="1280360" cy="4136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Cooperator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807CDC-7B9C-48BF-B706-8FF7EB13D1B1}"/>
              </a:ext>
            </a:extLst>
          </p:cNvPr>
          <p:cNvCxnSpPr>
            <a:cxnSpLocks/>
          </p:cNvCxnSpPr>
          <p:nvPr/>
        </p:nvCxnSpPr>
        <p:spPr>
          <a:xfrm>
            <a:off x="3284688" y="2030850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5AAEBE7-FC99-4409-A53A-22EA7C5B6712}"/>
              </a:ext>
            </a:extLst>
          </p:cNvPr>
          <p:cNvCxnSpPr>
            <a:cxnSpLocks/>
          </p:cNvCxnSpPr>
          <p:nvPr/>
        </p:nvCxnSpPr>
        <p:spPr>
          <a:xfrm>
            <a:off x="3284688" y="2401342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AB96ABC-662F-491E-A786-0C3852523F21}"/>
              </a:ext>
            </a:extLst>
          </p:cNvPr>
          <p:cNvCxnSpPr>
            <a:cxnSpLocks/>
          </p:cNvCxnSpPr>
          <p:nvPr/>
        </p:nvCxnSpPr>
        <p:spPr>
          <a:xfrm>
            <a:off x="3284688" y="3682722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31090DE-F5E4-4123-9B32-FD996D4AB50F}"/>
              </a:ext>
            </a:extLst>
          </p:cNvPr>
          <p:cNvCxnSpPr>
            <a:cxnSpLocks/>
          </p:cNvCxnSpPr>
          <p:nvPr/>
        </p:nvCxnSpPr>
        <p:spPr>
          <a:xfrm>
            <a:off x="3284688" y="4053214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BB1181A-73E1-4C3B-A65A-4AB3447BE0F8}"/>
              </a:ext>
            </a:extLst>
          </p:cNvPr>
          <p:cNvCxnSpPr>
            <a:cxnSpLocks/>
          </p:cNvCxnSpPr>
          <p:nvPr/>
        </p:nvCxnSpPr>
        <p:spPr>
          <a:xfrm>
            <a:off x="3284688" y="5433706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81F232A-F9B5-4494-8632-59BDB98C5EE4}"/>
              </a:ext>
            </a:extLst>
          </p:cNvPr>
          <p:cNvCxnSpPr>
            <a:cxnSpLocks/>
          </p:cNvCxnSpPr>
          <p:nvPr/>
        </p:nvCxnSpPr>
        <p:spPr>
          <a:xfrm>
            <a:off x="3284688" y="5804198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98040EA-7EB7-4D3F-9A99-07462F528975}"/>
              </a:ext>
            </a:extLst>
          </p:cNvPr>
          <p:cNvSpPr/>
          <p:nvPr/>
        </p:nvSpPr>
        <p:spPr>
          <a:xfrm>
            <a:off x="3197911" y="2520066"/>
            <a:ext cx="1787310" cy="3054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Standard Ver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A31B0F7-B8D4-4298-AEED-2A8D3B89A964}"/>
              </a:ext>
            </a:extLst>
          </p:cNvPr>
          <p:cNvSpPr/>
          <p:nvPr/>
        </p:nvSpPr>
        <p:spPr>
          <a:xfrm>
            <a:off x="3491629" y="1662410"/>
            <a:ext cx="1281430" cy="291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구매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3E4DDB9-1EC2-4F1D-BE85-9B020E6AB2A8}"/>
              </a:ext>
            </a:extLst>
          </p:cNvPr>
          <p:cNvSpPr/>
          <p:nvPr/>
        </p:nvSpPr>
        <p:spPr>
          <a:xfrm>
            <a:off x="6095999" y="1780462"/>
            <a:ext cx="1347941" cy="7075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 </a:t>
            </a:r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 &amp; Web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제공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569454C-AF87-483D-9AD2-93CEA07247E6}"/>
              </a:ext>
            </a:extLst>
          </p:cNvPr>
          <p:cNvSpPr/>
          <p:nvPr/>
        </p:nvSpPr>
        <p:spPr>
          <a:xfrm>
            <a:off x="5588633" y="2471090"/>
            <a:ext cx="1454322" cy="291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Standard Ver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7B05D7A-7EA6-4DEC-A7F7-DB5F7A83D536}"/>
              </a:ext>
            </a:extLst>
          </p:cNvPr>
          <p:cNvSpPr/>
          <p:nvPr/>
        </p:nvSpPr>
        <p:spPr>
          <a:xfrm>
            <a:off x="5280425" y="3292577"/>
            <a:ext cx="2048645" cy="1163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24E3EB0-E459-432A-A0BB-2BC74A354AD3}"/>
              </a:ext>
            </a:extLst>
          </p:cNvPr>
          <p:cNvGrpSpPr/>
          <p:nvPr/>
        </p:nvGrpSpPr>
        <p:grpSpPr>
          <a:xfrm>
            <a:off x="5370299" y="3354480"/>
            <a:ext cx="711904" cy="731947"/>
            <a:chOff x="10566994" y="3445921"/>
            <a:chExt cx="1265638" cy="130127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787DA12-4D20-4911-A06E-89C0916AAE35}"/>
                </a:ext>
              </a:extLst>
            </p:cNvPr>
            <p:cNvSpPr/>
            <p:nvPr/>
          </p:nvSpPr>
          <p:spPr>
            <a:xfrm>
              <a:off x="10566994" y="3453816"/>
              <a:ext cx="1265637" cy="1278681"/>
            </a:xfrm>
            <a:prstGeom prst="rect">
              <a:avLst/>
            </a:prstGeom>
            <a:solidFill>
              <a:srgbClr val="F1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E7EE5F92-86AF-4712-89D0-2CE39A2C30B3}"/>
                </a:ext>
              </a:extLst>
            </p:cNvPr>
            <p:cNvSpPr/>
            <p:nvPr/>
          </p:nvSpPr>
          <p:spPr>
            <a:xfrm flipH="1" flipV="1">
              <a:off x="10566995" y="3445921"/>
              <a:ext cx="1265637" cy="1286572"/>
            </a:xfrm>
            <a:prstGeom prst="rtTriangle">
              <a:avLst/>
            </a:prstGeom>
            <a:solidFill>
              <a:srgbClr val="25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991B077-838E-4283-B95B-C296D0258C6D}"/>
                </a:ext>
              </a:extLst>
            </p:cNvPr>
            <p:cNvSpPr/>
            <p:nvPr/>
          </p:nvSpPr>
          <p:spPr>
            <a:xfrm>
              <a:off x="10655135" y="3545743"/>
              <a:ext cx="1086929" cy="1086929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14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C10C596-497A-404D-ABBD-558BD261E9EF}"/>
                </a:ext>
              </a:extLst>
            </p:cNvPr>
            <p:cNvSpPr/>
            <p:nvPr/>
          </p:nvSpPr>
          <p:spPr>
            <a:xfrm>
              <a:off x="10566994" y="3468511"/>
              <a:ext cx="1265637" cy="12786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9525">
                    <a:solidFill>
                      <a:srgbClr val="F4F5F9"/>
                    </a:solidFill>
                  </a:ln>
                  <a:gradFill>
                    <a:gsLst>
                      <a:gs pos="1000">
                        <a:schemeClr val="accent1"/>
                      </a:gs>
                      <a:gs pos="99000">
                        <a:schemeClr val="accent4"/>
                      </a:gs>
                    </a:gsLst>
                    <a:lin ang="5400000" scaled="1"/>
                  </a:gra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VRR</a:t>
              </a:r>
              <a:endParaRPr lang="ko-KR" altLang="en-US" sz="2000" dirty="0">
                <a:ln w="9525">
                  <a:solidFill>
                    <a:srgbClr val="F4F5F9"/>
                  </a:solidFill>
                </a:ln>
                <a:gradFill>
                  <a:gsLst>
                    <a:gs pos="1000">
                      <a:schemeClr val="accent1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247B52E-3D54-4AA2-A607-AC91DD142B9D}"/>
              </a:ext>
            </a:extLst>
          </p:cNvPr>
          <p:cNvSpPr/>
          <p:nvPr/>
        </p:nvSpPr>
        <p:spPr>
          <a:xfrm>
            <a:off x="5989619" y="3410629"/>
            <a:ext cx="1454321" cy="7075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Standard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 kit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광고 삭제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8D1E933-F566-4DCB-A229-7087D359F08C}"/>
              </a:ext>
            </a:extLst>
          </p:cNvPr>
          <p:cNvSpPr/>
          <p:nvPr/>
        </p:nvSpPr>
        <p:spPr>
          <a:xfrm>
            <a:off x="5588633" y="4101257"/>
            <a:ext cx="1454322" cy="291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 Ver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FA7B93C-EBC8-4D93-8A0E-D953960641FD}"/>
              </a:ext>
            </a:extLst>
          </p:cNvPr>
          <p:cNvSpPr/>
          <p:nvPr/>
        </p:nvSpPr>
        <p:spPr>
          <a:xfrm>
            <a:off x="3405202" y="3361348"/>
            <a:ext cx="1454284" cy="2917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PRO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구매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6E1BDCA-971E-43AA-AA71-67DBAF71C0AD}"/>
              </a:ext>
            </a:extLst>
          </p:cNvPr>
          <p:cNvSpPr/>
          <p:nvPr/>
        </p:nvSpPr>
        <p:spPr>
          <a:xfrm>
            <a:off x="3405202" y="4131954"/>
            <a:ext cx="1454284" cy="2917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 Ver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D3A08CC-1DD9-4494-9879-52B4C869411B}"/>
              </a:ext>
            </a:extLst>
          </p:cNvPr>
          <p:cNvSpPr/>
          <p:nvPr/>
        </p:nvSpPr>
        <p:spPr>
          <a:xfrm>
            <a:off x="3147576" y="5046030"/>
            <a:ext cx="1969536" cy="3445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자동 제작비 지불</a:t>
            </a:r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CD9412B0-808C-4C40-BA56-71309D888F96}"/>
              </a:ext>
            </a:extLst>
          </p:cNvPr>
          <p:cNvSpPr/>
          <p:nvPr/>
        </p:nvSpPr>
        <p:spPr>
          <a:xfrm>
            <a:off x="3238689" y="5930070"/>
            <a:ext cx="1787310" cy="3844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Auto note mapping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제공</a:t>
            </a:r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E08C6F5-936E-4D65-B2EF-1189E6D0C4AB}"/>
              </a:ext>
            </a:extLst>
          </p:cNvPr>
          <p:cNvSpPr/>
          <p:nvPr/>
        </p:nvSpPr>
        <p:spPr>
          <a:xfrm>
            <a:off x="5280425" y="4965138"/>
            <a:ext cx="2048645" cy="1163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849C8D0-8ECA-4E8E-BB92-DA01389B1B75}"/>
              </a:ext>
            </a:extLst>
          </p:cNvPr>
          <p:cNvSpPr/>
          <p:nvPr/>
        </p:nvSpPr>
        <p:spPr>
          <a:xfrm>
            <a:off x="5677685" y="5244310"/>
            <a:ext cx="1907789" cy="7062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Auto Note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Mapping Model</a:t>
            </a:r>
            <a:endParaRPr lang="ko-KR" altLang="en-US" sz="1400" dirty="0">
              <a:solidFill>
                <a:schemeClr val="tx1"/>
              </a:solidFill>
              <a:highlight>
                <a:srgbClr val="F6868E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1" name="Picture 15">
            <a:extLst>
              <a:ext uri="{FF2B5EF4-FFF2-40B4-BE49-F238E27FC236}">
                <a16:creationId xmlns:a16="http://schemas.microsoft.com/office/drawing/2014/main" id="{3BDEA886-978C-4590-92FC-3779061CE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13"/>
          <a:stretch/>
        </p:blipFill>
        <p:spPr bwMode="auto">
          <a:xfrm>
            <a:off x="9577304" y="1808285"/>
            <a:ext cx="956283" cy="72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8" descr="C:\Users\kj119\Desktop\사업계획서\License-manager.png">
            <a:extLst>
              <a:ext uri="{FF2B5EF4-FFF2-40B4-BE49-F238E27FC236}">
                <a16:creationId xmlns:a16="http://schemas.microsoft.com/office/drawing/2014/main" id="{75D694B8-E80C-464E-A11B-056BC4D4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09" y="5220407"/>
            <a:ext cx="502180" cy="66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4" descr="C:\Users\kj119\Desktop\사업계획서\48039.png">
            <a:extLst>
              <a:ext uri="{FF2B5EF4-FFF2-40B4-BE49-F238E27FC236}">
                <a16:creationId xmlns:a16="http://schemas.microsoft.com/office/drawing/2014/main" id="{F135C880-45B9-4E01-8045-A25B3ED8D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093" y="2262770"/>
            <a:ext cx="1760280" cy="1003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B90C2F7-83F4-442B-9282-BAAED3B3D67C}"/>
              </a:ext>
            </a:extLst>
          </p:cNvPr>
          <p:cNvSpPr/>
          <p:nvPr/>
        </p:nvSpPr>
        <p:spPr>
          <a:xfrm>
            <a:off x="9461438" y="3321714"/>
            <a:ext cx="1281430" cy="2917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광고주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7A8F0445-82B5-4F69-A7A9-3A5F57B3A3D1}"/>
              </a:ext>
            </a:extLst>
          </p:cNvPr>
          <p:cNvSpPr/>
          <p:nvPr/>
        </p:nvSpPr>
        <p:spPr>
          <a:xfrm>
            <a:off x="9461438" y="5836381"/>
            <a:ext cx="1281430" cy="2917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Game Co.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122" name="Picture 2" descr="Business icon에 대한 이미지 검색결과">
            <a:extLst>
              <a:ext uri="{FF2B5EF4-FFF2-40B4-BE49-F238E27FC236}">
                <a16:creationId xmlns:a16="http://schemas.microsoft.com/office/drawing/2014/main" id="{FE919A67-A109-4D51-99DD-9F767AFC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457" y="4874629"/>
            <a:ext cx="1118321" cy="82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A4182-903F-4579-8CD1-DBF922312FE8}"/>
              </a:ext>
            </a:extLst>
          </p:cNvPr>
          <p:cNvCxnSpPr>
            <a:cxnSpLocks/>
          </p:cNvCxnSpPr>
          <p:nvPr/>
        </p:nvCxnSpPr>
        <p:spPr>
          <a:xfrm>
            <a:off x="7493875" y="5433706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4F90EE1-17B5-4EDE-963E-6FCFA778EC92}"/>
              </a:ext>
            </a:extLst>
          </p:cNvPr>
          <p:cNvCxnSpPr>
            <a:cxnSpLocks/>
          </p:cNvCxnSpPr>
          <p:nvPr/>
        </p:nvCxnSpPr>
        <p:spPr>
          <a:xfrm>
            <a:off x="7493875" y="5804198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08F72B1-609D-40C1-9852-4D2284BEF86E}"/>
              </a:ext>
            </a:extLst>
          </p:cNvPr>
          <p:cNvSpPr/>
          <p:nvPr/>
        </p:nvSpPr>
        <p:spPr>
          <a:xfrm>
            <a:off x="7356763" y="4908050"/>
            <a:ext cx="1969536" cy="4319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Game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맞는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최적화 된 </a:t>
            </a:r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222FD58-0E34-4F4D-A546-7FCA41147BCB}"/>
              </a:ext>
            </a:extLst>
          </p:cNvPr>
          <p:cNvSpPr/>
          <p:nvPr/>
        </p:nvSpPr>
        <p:spPr>
          <a:xfrm>
            <a:off x="7447876" y="5893234"/>
            <a:ext cx="1787310" cy="3844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사용료 지불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3029156-339B-40FB-BC2D-DE26C8B3484C}"/>
              </a:ext>
            </a:extLst>
          </p:cNvPr>
          <p:cNvCxnSpPr>
            <a:cxnSpLocks/>
          </p:cNvCxnSpPr>
          <p:nvPr/>
        </p:nvCxnSpPr>
        <p:spPr>
          <a:xfrm>
            <a:off x="7493875" y="2887797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4FBBF52-EFEB-47C0-A0B2-AB32DAC19CEE}"/>
              </a:ext>
            </a:extLst>
          </p:cNvPr>
          <p:cNvCxnSpPr>
            <a:cxnSpLocks/>
          </p:cNvCxnSpPr>
          <p:nvPr/>
        </p:nvCxnSpPr>
        <p:spPr>
          <a:xfrm>
            <a:off x="7493875" y="3258289"/>
            <a:ext cx="161544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9AE3D44-AB08-46A2-B0D6-D28C1827F2C2}"/>
              </a:ext>
            </a:extLst>
          </p:cNvPr>
          <p:cNvSpPr/>
          <p:nvPr/>
        </p:nvSpPr>
        <p:spPr>
          <a:xfrm>
            <a:off x="7305347" y="2362141"/>
            <a:ext cx="2072368" cy="4319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 Site &amp; VR Game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광고 송출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873FECA9-F29B-4430-A6B5-853B512CC557}"/>
              </a:ext>
            </a:extLst>
          </p:cNvPr>
          <p:cNvSpPr/>
          <p:nvPr/>
        </p:nvSpPr>
        <p:spPr>
          <a:xfrm>
            <a:off x="7447876" y="3347325"/>
            <a:ext cx="1787310" cy="3844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광고비 지불</a:t>
            </a:r>
          </a:p>
        </p:txBody>
      </p:sp>
    </p:spTree>
    <p:extLst>
      <p:ext uri="{BB962C8B-B14F-4D97-AF65-F5344CB8AC3E}">
        <p14:creationId xmlns:p14="http://schemas.microsoft.com/office/powerpoint/2010/main" val="26769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83" grpId="0" animBg="1"/>
      <p:bldP spid="84" grpId="0" animBg="1"/>
      <p:bldP spid="87" grpId="0"/>
      <p:bldP spid="88" grpId="0"/>
      <p:bldP spid="91" grpId="0"/>
      <p:bldP spid="9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07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Incoming Profits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53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Service Overview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27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07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30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3CDF44-D121-4652-969D-E753E2099161}"/>
              </a:ext>
            </a:extLst>
          </p:cNvPr>
          <p:cNvSpPr/>
          <p:nvPr/>
        </p:nvSpPr>
        <p:spPr>
          <a:xfrm>
            <a:off x="1909376" y="1310641"/>
            <a:ext cx="2539360" cy="5091137"/>
          </a:xfrm>
          <a:prstGeom prst="roundRect">
            <a:avLst/>
          </a:prstGeom>
          <a:solidFill>
            <a:srgbClr val="F9B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4E347-4B2B-43FF-8E7C-EF75D25D0D1E}"/>
              </a:ext>
            </a:extLst>
          </p:cNvPr>
          <p:cNvSpPr/>
          <p:nvPr/>
        </p:nvSpPr>
        <p:spPr>
          <a:xfrm>
            <a:off x="2143686" y="1662410"/>
            <a:ext cx="2048645" cy="1163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6284F4-DCAA-430D-A504-D5A52D249C54}"/>
              </a:ext>
            </a:extLst>
          </p:cNvPr>
          <p:cNvSpPr/>
          <p:nvPr/>
        </p:nvSpPr>
        <p:spPr>
          <a:xfrm>
            <a:off x="2546260" y="1159506"/>
            <a:ext cx="1280360" cy="4136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Co.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DA6A1A-8218-40B1-98C7-5805A4D91985}"/>
              </a:ext>
            </a:extLst>
          </p:cNvPr>
          <p:cNvGrpSpPr/>
          <p:nvPr/>
        </p:nvGrpSpPr>
        <p:grpSpPr>
          <a:xfrm>
            <a:off x="2233560" y="1724313"/>
            <a:ext cx="711904" cy="731947"/>
            <a:chOff x="10566994" y="3445921"/>
            <a:chExt cx="1265638" cy="13012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BCA997-8C15-44EC-AFD4-45727ABF5D37}"/>
                </a:ext>
              </a:extLst>
            </p:cNvPr>
            <p:cNvSpPr/>
            <p:nvPr/>
          </p:nvSpPr>
          <p:spPr>
            <a:xfrm>
              <a:off x="10566994" y="3453816"/>
              <a:ext cx="1265637" cy="1278681"/>
            </a:xfrm>
            <a:prstGeom prst="rect">
              <a:avLst/>
            </a:prstGeom>
            <a:solidFill>
              <a:srgbClr val="F1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AE4AA64D-D30A-49B1-BD4B-12108D766EBA}"/>
                </a:ext>
              </a:extLst>
            </p:cNvPr>
            <p:cNvSpPr/>
            <p:nvPr/>
          </p:nvSpPr>
          <p:spPr>
            <a:xfrm flipH="1" flipV="1">
              <a:off x="10566995" y="3445921"/>
              <a:ext cx="1265637" cy="1286572"/>
            </a:xfrm>
            <a:prstGeom prst="rtTriangle">
              <a:avLst/>
            </a:prstGeom>
            <a:solidFill>
              <a:srgbClr val="25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18B4B33-3419-435E-8499-8838A40EA210}"/>
                </a:ext>
              </a:extLst>
            </p:cNvPr>
            <p:cNvSpPr/>
            <p:nvPr/>
          </p:nvSpPr>
          <p:spPr>
            <a:xfrm>
              <a:off x="10655135" y="3545743"/>
              <a:ext cx="1086929" cy="1086929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14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679948-BD00-4EC0-83A3-FF1D78F9E33C}"/>
                </a:ext>
              </a:extLst>
            </p:cNvPr>
            <p:cNvSpPr/>
            <p:nvPr/>
          </p:nvSpPr>
          <p:spPr>
            <a:xfrm>
              <a:off x="10566994" y="3468511"/>
              <a:ext cx="1265637" cy="12786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9525">
                    <a:solidFill>
                      <a:srgbClr val="F4F5F9"/>
                    </a:solidFill>
                  </a:ln>
                  <a:gradFill>
                    <a:gsLst>
                      <a:gs pos="1000">
                        <a:schemeClr val="accent1"/>
                      </a:gs>
                      <a:gs pos="99000">
                        <a:schemeClr val="accent4"/>
                      </a:gs>
                    </a:gsLst>
                    <a:lin ang="5400000" scaled="1"/>
                  </a:gra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VRR</a:t>
              </a:r>
              <a:endParaRPr lang="ko-KR" altLang="en-US" sz="2000" dirty="0">
                <a:ln w="9525">
                  <a:solidFill>
                    <a:srgbClr val="F4F5F9"/>
                  </a:solidFill>
                </a:ln>
                <a:gradFill>
                  <a:gsLst>
                    <a:gs pos="1000">
                      <a:schemeClr val="accent1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7E2B0B4-2F83-4D48-8EBC-8AD36ECFCB92}"/>
              </a:ext>
            </a:extLst>
          </p:cNvPr>
          <p:cNvSpPr/>
          <p:nvPr/>
        </p:nvSpPr>
        <p:spPr>
          <a:xfrm>
            <a:off x="2959260" y="1780462"/>
            <a:ext cx="1347941" cy="7075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 </a:t>
            </a:r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 &amp; Web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제공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B29919E-0EA9-4DE2-A03A-F6C514F2BED0}"/>
              </a:ext>
            </a:extLst>
          </p:cNvPr>
          <p:cNvSpPr/>
          <p:nvPr/>
        </p:nvSpPr>
        <p:spPr>
          <a:xfrm>
            <a:off x="2451894" y="2471090"/>
            <a:ext cx="1454322" cy="291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Standard Ver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EE3732-F47A-4795-8874-9EDBA6B0F299}"/>
              </a:ext>
            </a:extLst>
          </p:cNvPr>
          <p:cNvSpPr/>
          <p:nvPr/>
        </p:nvSpPr>
        <p:spPr>
          <a:xfrm>
            <a:off x="2143686" y="3292577"/>
            <a:ext cx="2048645" cy="1163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5FFDAE-31D3-4F46-902B-E7ABD03B4F52}"/>
              </a:ext>
            </a:extLst>
          </p:cNvPr>
          <p:cNvGrpSpPr/>
          <p:nvPr/>
        </p:nvGrpSpPr>
        <p:grpSpPr>
          <a:xfrm>
            <a:off x="2233560" y="3354480"/>
            <a:ext cx="711904" cy="731947"/>
            <a:chOff x="10566994" y="3445921"/>
            <a:chExt cx="1265638" cy="130127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C6D357-6541-4524-BBB9-5CBFEF40EFA8}"/>
                </a:ext>
              </a:extLst>
            </p:cNvPr>
            <p:cNvSpPr/>
            <p:nvPr/>
          </p:nvSpPr>
          <p:spPr>
            <a:xfrm>
              <a:off x="10566994" y="3453816"/>
              <a:ext cx="1265637" cy="1278681"/>
            </a:xfrm>
            <a:prstGeom prst="rect">
              <a:avLst/>
            </a:prstGeom>
            <a:solidFill>
              <a:srgbClr val="F1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B14EE46F-3A45-49A3-AEBC-9328FB2A2E07}"/>
                </a:ext>
              </a:extLst>
            </p:cNvPr>
            <p:cNvSpPr/>
            <p:nvPr/>
          </p:nvSpPr>
          <p:spPr>
            <a:xfrm flipH="1" flipV="1">
              <a:off x="10566995" y="3445921"/>
              <a:ext cx="1265637" cy="1286572"/>
            </a:xfrm>
            <a:prstGeom prst="rtTriangle">
              <a:avLst/>
            </a:prstGeom>
            <a:solidFill>
              <a:srgbClr val="25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5ABA22F-C970-4A07-87FE-91FA098A0938}"/>
                </a:ext>
              </a:extLst>
            </p:cNvPr>
            <p:cNvSpPr/>
            <p:nvPr/>
          </p:nvSpPr>
          <p:spPr>
            <a:xfrm>
              <a:off x="10655135" y="3545743"/>
              <a:ext cx="1086929" cy="1086929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14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5227C8-296D-4304-8E98-ECFF135A7F9C}"/>
                </a:ext>
              </a:extLst>
            </p:cNvPr>
            <p:cNvSpPr/>
            <p:nvPr/>
          </p:nvSpPr>
          <p:spPr>
            <a:xfrm>
              <a:off x="10566994" y="3468511"/>
              <a:ext cx="1265637" cy="12786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9525">
                    <a:solidFill>
                      <a:srgbClr val="F4F5F9"/>
                    </a:solidFill>
                  </a:ln>
                  <a:gradFill>
                    <a:gsLst>
                      <a:gs pos="1000">
                        <a:schemeClr val="accent1"/>
                      </a:gs>
                      <a:gs pos="99000">
                        <a:schemeClr val="accent4"/>
                      </a:gs>
                    </a:gsLst>
                    <a:lin ang="5400000" scaled="1"/>
                  </a:gra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VRR</a:t>
              </a:r>
              <a:endParaRPr lang="ko-KR" altLang="en-US" sz="2000" dirty="0">
                <a:ln w="9525">
                  <a:solidFill>
                    <a:srgbClr val="F4F5F9"/>
                  </a:solidFill>
                </a:ln>
                <a:gradFill>
                  <a:gsLst>
                    <a:gs pos="1000">
                      <a:schemeClr val="accent1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DAC8C3-ED9F-4C43-B4FA-01B4A4514E5B}"/>
              </a:ext>
            </a:extLst>
          </p:cNvPr>
          <p:cNvSpPr/>
          <p:nvPr/>
        </p:nvSpPr>
        <p:spPr>
          <a:xfrm>
            <a:off x="2852880" y="3410629"/>
            <a:ext cx="1454321" cy="7075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Standard 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Custom kit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광고 삭제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7EDFCD-6673-44CC-BFA1-AEFBCBF54B1A}"/>
              </a:ext>
            </a:extLst>
          </p:cNvPr>
          <p:cNvSpPr/>
          <p:nvPr/>
        </p:nvSpPr>
        <p:spPr>
          <a:xfrm>
            <a:off x="2451894" y="4101257"/>
            <a:ext cx="1454322" cy="291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 Ver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4C543D-3464-4FE5-833B-0B00B45B30FA}"/>
              </a:ext>
            </a:extLst>
          </p:cNvPr>
          <p:cNvSpPr/>
          <p:nvPr/>
        </p:nvSpPr>
        <p:spPr>
          <a:xfrm>
            <a:off x="2143686" y="4965138"/>
            <a:ext cx="2048645" cy="1163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B248E68-F36C-49E1-8E50-3E946317CABD}"/>
              </a:ext>
            </a:extLst>
          </p:cNvPr>
          <p:cNvSpPr/>
          <p:nvPr/>
        </p:nvSpPr>
        <p:spPr>
          <a:xfrm>
            <a:off x="2540946" y="5244310"/>
            <a:ext cx="1907789" cy="7062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Auto Note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highlight>
                  <a:srgbClr val="F6868E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Mapping Model</a:t>
            </a:r>
            <a:endParaRPr lang="ko-KR" altLang="en-US" sz="1400" dirty="0">
              <a:solidFill>
                <a:schemeClr val="tx1"/>
              </a:solidFill>
              <a:highlight>
                <a:srgbClr val="F6868E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6" name="Picture 8" descr="C:\Users\kj119\Desktop\사업계획서\License-manager.png">
            <a:extLst>
              <a:ext uri="{FF2B5EF4-FFF2-40B4-BE49-F238E27FC236}">
                <a16:creationId xmlns:a16="http://schemas.microsoft.com/office/drawing/2014/main" id="{82C0C38B-3F7B-4C82-BE9E-F48B83BA5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70" y="5220407"/>
            <a:ext cx="502180" cy="66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0FC813D-9BAD-443E-8DC6-04146157BC78}"/>
              </a:ext>
            </a:extLst>
          </p:cNvPr>
          <p:cNvSpPr/>
          <p:nvPr/>
        </p:nvSpPr>
        <p:spPr>
          <a:xfrm rot="16200000">
            <a:off x="4769497" y="1812687"/>
            <a:ext cx="476815" cy="9442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A89D21A-61EF-4D79-9255-D69BE19F0D49}"/>
              </a:ext>
            </a:extLst>
          </p:cNvPr>
          <p:cNvSpPr/>
          <p:nvPr/>
        </p:nvSpPr>
        <p:spPr>
          <a:xfrm>
            <a:off x="5007905" y="1724313"/>
            <a:ext cx="5868365" cy="1088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highlight>
                  <a:srgbClr val="0000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Standard</a:t>
            </a:r>
            <a:r>
              <a:rPr lang="ko-KR" altLang="en-US" dirty="0">
                <a:highlight>
                  <a:srgbClr val="0000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highlight>
                  <a:srgbClr val="0000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Ver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Price                 :  16,000 \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Advertise Fee   :  1,500,000 \ per Month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6F20326-A5B0-4243-B609-30730C4B68AA}"/>
              </a:ext>
            </a:extLst>
          </p:cNvPr>
          <p:cNvSpPr/>
          <p:nvPr/>
        </p:nvSpPr>
        <p:spPr>
          <a:xfrm rot="16200000">
            <a:off x="4769497" y="3331151"/>
            <a:ext cx="476815" cy="9442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6920EA9-23B1-4CD3-8E75-791B6314DF6A}"/>
              </a:ext>
            </a:extLst>
          </p:cNvPr>
          <p:cNvSpPr/>
          <p:nvPr/>
        </p:nvSpPr>
        <p:spPr>
          <a:xfrm>
            <a:off x="5007905" y="3242777"/>
            <a:ext cx="5868365" cy="1088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highlight>
                  <a:srgbClr val="0000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</a:t>
            </a:r>
            <a:r>
              <a:rPr lang="ko-KR" altLang="en-US" dirty="0">
                <a:highlight>
                  <a:srgbClr val="0000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highlight>
                  <a:srgbClr val="0000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Ver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Price                 :  40,000 \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Advertise Fee   :  1,000,000 \ per Month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(Only Web)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4ACEBA21-894F-4242-8929-19E6D969EFAF}"/>
              </a:ext>
            </a:extLst>
          </p:cNvPr>
          <p:cNvSpPr/>
          <p:nvPr/>
        </p:nvSpPr>
        <p:spPr>
          <a:xfrm rot="16200000">
            <a:off x="4769497" y="5053512"/>
            <a:ext cx="476815" cy="9442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9109601-19E8-4806-BC33-E0864EC7E779}"/>
              </a:ext>
            </a:extLst>
          </p:cNvPr>
          <p:cNvSpPr/>
          <p:nvPr/>
        </p:nvSpPr>
        <p:spPr>
          <a:xfrm>
            <a:off x="5007904" y="4965138"/>
            <a:ext cx="5868365" cy="1088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highlight>
                  <a:srgbClr val="0000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Auto Note Mapping Model</a:t>
            </a:r>
            <a:b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  Making    :  50,000 \ per One Note</a:t>
            </a:r>
          </a:p>
        </p:txBody>
      </p:sp>
    </p:spTree>
    <p:extLst>
      <p:ext uri="{BB962C8B-B14F-4D97-AF65-F5344CB8AC3E}">
        <p14:creationId xmlns:p14="http://schemas.microsoft.com/office/powerpoint/2010/main" val="388342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08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향후 추진 계획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Future Plan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510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향후 추진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08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32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2D468EAB-9577-452C-95BA-DE3552485AC5}"/>
              </a:ext>
            </a:extLst>
          </p:cNvPr>
          <p:cNvGrpSpPr/>
          <p:nvPr/>
        </p:nvGrpSpPr>
        <p:grpSpPr>
          <a:xfrm>
            <a:off x="844306" y="1996870"/>
            <a:ext cx="10591957" cy="4028149"/>
            <a:chOff x="844305" y="2119180"/>
            <a:chExt cx="10591957" cy="402814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C9E8633-73C7-491B-BDFB-15F1B7953085}"/>
                </a:ext>
              </a:extLst>
            </p:cNvPr>
            <p:cNvSpPr/>
            <p:nvPr/>
          </p:nvSpPr>
          <p:spPr>
            <a:xfrm>
              <a:off x="6357256" y="2430683"/>
              <a:ext cx="5079006" cy="3716646"/>
            </a:xfrm>
            <a:prstGeom prst="roundRect">
              <a:avLst/>
            </a:prstGeom>
            <a:solidFill>
              <a:srgbClr val="E9E9E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/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/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/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/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Target : 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개인 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/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VR 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리듬 게임 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(standard) 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판매 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VR 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리듬게임 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+ custom kit (pro) 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판매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/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/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Target : 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리듬게임 사업자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/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Beat saber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에 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auto note mapping model 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판매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 리듬게임에 최적화 후 판매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ABB4060-5B76-4DBD-8227-54A90037CCFC}"/>
                </a:ext>
              </a:extLst>
            </p:cNvPr>
            <p:cNvSpPr/>
            <p:nvPr/>
          </p:nvSpPr>
          <p:spPr>
            <a:xfrm>
              <a:off x="844305" y="2434697"/>
              <a:ext cx="5079006" cy="3712631"/>
            </a:xfrm>
            <a:prstGeom prst="roundRect">
              <a:avLst/>
            </a:prstGeom>
            <a:solidFill>
              <a:srgbClr val="D0D0D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사용자들의 수정 사항을 주기 별로 추가 학습하여 정확성 증가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자연스러운 비트 생성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LSTM 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대신 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BERT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이용하여 성능 개선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데모 버전 배포 후 사용자의 만족도 및 피드백을 받아 유지 보수 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E8E09BF-BE51-4D47-B9C3-7B24B7247636}"/>
                </a:ext>
              </a:extLst>
            </p:cNvPr>
            <p:cNvSpPr/>
            <p:nvPr/>
          </p:nvSpPr>
          <p:spPr>
            <a:xfrm>
              <a:off x="7706475" y="2119180"/>
              <a:ext cx="2380567" cy="584775"/>
            </a:xfrm>
            <a:prstGeom prst="roundRect">
              <a:avLst/>
            </a:prstGeom>
            <a:solidFill>
              <a:srgbClr val="50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2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사업적 측면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28CD5B8-9D5C-488A-A672-4C4744EC6C32}"/>
                </a:ext>
              </a:extLst>
            </p:cNvPr>
            <p:cNvSpPr/>
            <p:nvPr/>
          </p:nvSpPr>
          <p:spPr>
            <a:xfrm>
              <a:off x="2193524" y="2119180"/>
              <a:ext cx="2380567" cy="584775"/>
            </a:xfrm>
            <a:prstGeom prst="roundRect">
              <a:avLst/>
            </a:prstGeom>
            <a:solidFill>
              <a:srgbClr val="50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2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기술적 측면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260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향후 추진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08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33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1C6C93-FE25-47CD-ABE5-A05E7FA9E2A3}"/>
              </a:ext>
            </a:extLst>
          </p:cNvPr>
          <p:cNvSpPr/>
          <p:nvPr/>
        </p:nvSpPr>
        <p:spPr>
          <a:xfrm>
            <a:off x="590766" y="2052949"/>
            <a:ext cx="6595595" cy="344527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VRR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리듬 게임의 난이도 조절</a:t>
            </a:r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음원에 비트 개수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비트의 각도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생선 된 비트 상자의 방향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손목의 위치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비트 생성 범위가 넓어질 수록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장애물 벽 생성 </a:t>
            </a:r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손목 범위를 제한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71D66F-CA45-4551-9B98-AB192B1C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175" y="2020798"/>
            <a:ext cx="3930424" cy="34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6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향후 추진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08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34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46CB061-99E5-4697-BCBF-C93D71B0D35A}"/>
              </a:ext>
            </a:extLst>
          </p:cNvPr>
          <p:cNvSpPr/>
          <p:nvPr/>
        </p:nvSpPr>
        <p:spPr>
          <a:xfrm>
            <a:off x="327719" y="1881051"/>
            <a:ext cx="11458477" cy="4792762"/>
          </a:xfrm>
          <a:prstGeom prst="roundRect">
            <a:avLst/>
          </a:prstGeom>
          <a:solidFill>
            <a:srgbClr val="D0E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VRR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비트 게임의 </a:t>
            </a:r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Miss 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</a:t>
            </a:r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수집된 </a:t>
            </a:r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Miss 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기반 강화학습</a:t>
            </a:r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EB05D5-A4D8-41F4-9D20-27BC60C61B9D}"/>
              </a:ext>
            </a:extLst>
          </p:cNvPr>
          <p:cNvSpPr/>
          <p:nvPr/>
        </p:nvSpPr>
        <p:spPr>
          <a:xfrm>
            <a:off x="4401073" y="1246670"/>
            <a:ext cx="3245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강화 학습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150EDC-CA6A-4B54-90AD-840786F08308}"/>
              </a:ext>
            </a:extLst>
          </p:cNvPr>
          <p:cNvSpPr/>
          <p:nvPr/>
        </p:nvSpPr>
        <p:spPr>
          <a:xfrm>
            <a:off x="1060788" y="3111241"/>
            <a:ext cx="1880592" cy="646331"/>
          </a:xfrm>
          <a:prstGeom prst="roundRect">
            <a:avLst/>
          </a:prstGeom>
          <a:solidFill>
            <a:srgbClr val="F68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</a:t>
            </a:r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0CD2D64-25E4-4325-BCD1-8348907972F4}"/>
              </a:ext>
            </a:extLst>
          </p:cNvPr>
          <p:cNvSpPr/>
          <p:nvPr/>
        </p:nvSpPr>
        <p:spPr>
          <a:xfrm>
            <a:off x="3651305" y="3150842"/>
            <a:ext cx="3715924" cy="646331"/>
          </a:xfrm>
          <a:prstGeom prst="roundRect">
            <a:avLst/>
          </a:prstGeom>
          <a:solidFill>
            <a:srgbClr val="F68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판정범위를 고려한 </a:t>
            </a:r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Miss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2B1568C-E839-4BF1-9713-468BBCEA0B79}"/>
              </a:ext>
            </a:extLst>
          </p:cNvPr>
          <p:cNvSpPr/>
          <p:nvPr/>
        </p:nvSpPr>
        <p:spPr>
          <a:xfrm>
            <a:off x="8077154" y="3157167"/>
            <a:ext cx="2976259" cy="646331"/>
          </a:xfrm>
          <a:prstGeom prst="roundRect">
            <a:avLst/>
          </a:prstGeom>
          <a:solidFill>
            <a:srgbClr val="F68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Miss </a:t>
            </a: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수집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D6EB9F2-2C18-46C7-A442-DA56621C1225}"/>
              </a:ext>
            </a:extLst>
          </p:cNvPr>
          <p:cNvSpPr/>
          <p:nvPr/>
        </p:nvSpPr>
        <p:spPr>
          <a:xfrm>
            <a:off x="3017298" y="3173331"/>
            <a:ext cx="558089" cy="49571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D51CE28-6B13-4E45-9818-32A980CDA625}"/>
              </a:ext>
            </a:extLst>
          </p:cNvPr>
          <p:cNvSpPr/>
          <p:nvPr/>
        </p:nvSpPr>
        <p:spPr>
          <a:xfrm>
            <a:off x="7443147" y="3173331"/>
            <a:ext cx="558089" cy="49571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836CD0C-4ACF-475A-805E-1E887B87025A}"/>
              </a:ext>
            </a:extLst>
          </p:cNvPr>
          <p:cNvSpPr/>
          <p:nvPr/>
        </p:nvSpPr>
        <p:spPr>
          <a:xfrm>
            <a:off x="844305" y="5264165"/>
            <a:ext cx="3024274" cy="1159908"/>
          </a:xfrm>
          <a:prstGeom prst="roundRect">
            <a:avLst/>
          </a:prstGeom>
          <a:solidFill>
            <a:srgbClr val="F1E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Miss</a:t>
            </a:r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많은 패턴을 포함한 데이터   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AD2578-120D-4446-984F-AF12B06A858D}"/>
              </a:ext>
            </a:extLst>
          </p:cNvPr>
          <p:cNvSpPr/>
          <p:nvPr/>
        </p:nvSpPr>
        <p:spPr>
          <a:xfrm>
            <a:off x="5042145" y="5182889"/>
            <a:ext cx="1963358" cy="1159908"/>
          </a:xfrm>
          <a:prstGeom prst="roundRect">
            <a:avLst/>
          </a:prstGeom>
          <a:solidFill>
            <a:srgbClr val="FFD1D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학습된 </a:t>
            </a:r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3514DE1-6B5F-4354-9246-9B35497B0B87}"/>
              </a:ext>
            </a:extLst>
          </p:cNvPr>
          <p:cNvSpPr/>
          <p:nvPr/>
        </p:nvSpPr>
        <p:spPr>
          <a:xfrm>
            <a:off x="8181637" y="5270490"/>
            <a:ext cx="2976259" cy="1159908"/>
          </a:xfrm>
          <a:prstGeom prst="roundRect">
            <a:avLst/>
          </a:prstGeom>
          <a:solidFill>
            <a:srgbClr val="CF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더 어려운 난이도의리듬게임 노트</a:t>
            </a:r>
            <a:endParaRPr lang="en-US" altLang="ko-KR" sz="2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FA1044E-ADA0-47C6-A2FD-A32E5C095B30}"/>
              </a:ext>
            </a:extLst>
          </p:cNvPr>
          <p:cNvSpPr/>
          <p:nvPr/>
        </p:nvSpPr>
        <p:spPr>
          <a:xfrm>
            <a:off x="4234256" y="5625648"/>
            <a:ext cx="558089" cy="49571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AD8D50B-FD4D-4D32-A0CC-8DDDFCA547A8}"/>
              </a:ext>
            </a:extLst>
          </p:cNvPr>
          <p:cNvSpPr/>
          <p:nvPr/>
        </p:nvSpPr>
        <p:spPr>
          <a:xfrm>
            <a:off x="7269298" y="5625648"/>
            <a:ext cx="558089" cy="49571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5E4949-E4CF-4C08-8DAA-64CAE0F0F9E6}"/>
              </a:ext>
            </a:extLst>
          </p:cNvPr>
          <p:cNvSpPr/>
          <p:nvPr/>
        </p:nvSpPr>
        <p:spPr>
          <a:xfrm>
            <a:off x="1415750" y="4770276"/>
            <a:ext cx="1880592" cy="646331"/>
          </a:xfrm>
          <a:prstGeom prst="roundRect">
            <a:avLst/>
          </a:prstGeom>
          <a:solidFill>
            <a:srgbClr val="DCC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6E1B184-549D-48E8-AAF4-345C9A43CC43}"/>
              </a:ext>
            </a:extLst>
          </p:cNvPr>
          <p:cNvSpPr/>
          <p:nvPr/>
        </p:nvSpPr>
        <p:spPr>
          <a:xfrm>
            <a:off x="8729470" y="4770276"/>
            <a:ext cx="1880592" cy="646331"/>
          </a:xfrm>
          <a:prstGeom prst="roundRect">
            <a:avLst/>
          </a:prstGeom>
          <a:solidFill>
            <a:srgbClr val="81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07881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09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업무분담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Division Of Duties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931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업무분담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09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36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5A04496-A98D-445A-B84E-FDC72D6DE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521043"/>
              </p:ext>
            </p:extLst>
          </p:nvPr>
        </p:nvGraphicFramePr>
        <p:xfrm>
          <a:off x="1416000" y="2059619"/>
          <a:ext cx="9360000" cy="359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업무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정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부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비고</a:t>
                      </a: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Web Server </a:t>
                      </a:r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구축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이호찬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김세진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Unity</a:t>
                      </a:r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환경 구현 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개발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김세진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이호찬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Data</a:t>
                      </a:r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Preprocessing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조동철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박영준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CNN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문명기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조동철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RNN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박영준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문명기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06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주차 별 개발 계획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Development Plan by Week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225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주차 별 개발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10565" y="292100"/>
            <a:ext cx="1117600" cy="839096"/>
          </a:xfrm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38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F268C71-F298-4984-9416-BC871CB2A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06095"/>
              </p:ext>
            </p:extLst>
          </p:nvPr>
        </p:nvGraphicFramePr>
        <p:xfrm>
          <a:off x="1307660" y="1339955"/>
          <a:ext cx="10180451" cy="49075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8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1906233146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3999803072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749026520"/>
                    </a:ext>
                  </a:extLst>
                </a:gridCol>
                <a:gridCol w="572804">
                  <a:extLst>
                    <a:ext uri="{9D8B030D-6E8A-4147-A177-3AD203B41FA5}">
                      <a16:colId xmlns:a16="http://schemas.microsoft.com/office/drawing/2014/main" val="404274261"/>
                    </a:ext>
                  </a:extLst>
                </a:gridCol>
              </a:tblGrid>
              <a:tr h="251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추진 내용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  <a:endParaRPr lang="en-US" altLang="ko-KR" sz="9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  <a:endParaRPr lang="en-US" altLang="ko-KR" sz="9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14</a:t>
                      </a:r>
                      <a:r>
                        <a:rPr lang="ko-KR" altLang="en-US" sz="9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계획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사업 아이디어 회의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제안서 작성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982376283"/>
                  </a:ext>
                </a:extLst>
              </a:tr>
              <a:tr h="3501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분석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기술조사 및 시장 조사</a:t>
                      </a: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431349"/>
                  </a:ext>
                </a:extLst>
              </a:tr>
              <a:tr h="350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요구사항 수집 및 분석</a:t>
                      </a: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530864"/>
                  </a:ext>
                </a:extLst>
              </a:tr>
              <a:tr h="35013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환경 설계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726229365"/>
                  </a:ext>
                </a:extLst>
              </a:tr>
              <a:tr h="350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머신러닝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모델 설계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3366312082"/>
                  </a:ext>
                </a:extLst>
              </a:tr>
              <a:tr h="350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Web Platform 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3616407873"/>
                  </a:ext>
                </a:extLst>
              </a:tr>
              <a:tr h="35013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개발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Unity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를 가상 게임환경 구현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3566013988"/>
                  </a:ext>
                </a:extLst>
              </a:tr>
              <a:tr h="3501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CRNN 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설계 및 학습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876639861"/>
                  </a:ext>
                </a:extLst>
              </a:tr>
              <a:tr h="3501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Web Server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및 </a:t>
                      </a:r>
                      <a:r>
                        <a:rPr lang="en-US" altLang="ko-KR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Platform 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2243878443"/>
                  </a:ext>
                </a:extLst>
              </a:tr>
              <a:tr h="3501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테스트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CRNN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 적용하여 </a:t>
                      </a:r>
                      <a:r>
                        <a:rPr lang="en-US" altLang="ko-KR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output 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확인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34940239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오류 수정 및 디버깅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5822"/>
                  </a:ext>
                </a:extLst>
              </a:tr>
              <a:tr h="350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종료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최종 발표 및 시연 준비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39" marR="91439" marT="45728" marB="45728" anchor="ctr">
                    <a:solidFill>
                      <a:srgbClr val="F68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04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091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참고 문헌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Reference Literature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79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1199813" y="6288088"/>
            <a:ext cx="992187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2846" y="1262102"/>
            <a:ext cx="4530066" cy="321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57" y="1244418"/>
            <a:ext cx="4516806" cy="321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0A53202-3327-4897-8E41-7D80863A08F3}"/>
              </a:ext>
            </a:extLst>
          </p:cNvPr>
          <p:cNvSpPr txBox="1">
            <a:spLocks/>
          </p:cNvSpPr>
          <p:nvPr/>
        </p:nvSpPr>
        <p:spPr>
          <a:xfrm>
            <a:off x="5131040" y="5197403"/>
            <a:ext cx="6699165" cy="12639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spc="0">
                <a:solidFill>
                  <a:srgbClr val="252C4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VR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Kinect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모션인식을 통한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비트게임과 </a:t>
            </a:r>
            <a:endParaRPr lang="en-US" altLang="ko-KR" sz="2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Auto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Beat Note Making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서비스와</a:t>
            </a:r>
            <a:endParaRPr lang="en-US" altLang="ko-KR" sz="2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공유 플랫폼을 웹으로 제공한다</a:t>
            </a:r>
            <a:endParaRPr lang="en-US" altLang="ko-KR" sz="2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7A491-B915-4A6A-9965-378D619A7499}"/>
              </a:ext>
            </a:extLst>
          </p:cNvPr>
          <p:cNvSpPr txBox="1"/>
          <p:nvPr/>
        </p:nvSpPr>
        <p:spPr>
          <a:xfrm>
            <a:off x="661275" y="4577488"/>
            <a:ext cx="320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</a:t>
            </a:r>
            <a:r>
              <a:rPr lang="ko-KR" altLang="en-US" sz="2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비트 게임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E8A4BC-EB81-4A4F-B868-7EEAAE5B236F}"/>
              </a:ext>
            </a:extLst>
          </p:cNvPr>
          <p:cNvSpPr txBox="1"/>
          <p:nvPr/>
        </p:nvSpPr>
        <p:spPr>
          <a:xfrm>
            <a:off x="5593598" y="4533894"/>
            <a:ext cx="406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D1D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Auto Beat Note Mapping</a:t>
            </a:r>
            <a:endParaRPr lang="ko-KR" altLang="en-US" sz="2400" dirty="0">
              <a:solidFill>
                <a:srgbClr val="1D1D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덧셈 기호 27"/>
          <p:cNvSpPr/>
          <p:nvPr/>
        </p:nvSpPr>
        <p:spPr>
          <a:xfrm>
            <a:off x="4741319" y="2912534"/>
            <a:ext cx="541867" cy="57573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등호 28"/>
          <p:cNvSpPr/>
          <p:nvPr/>
        </p:nvSpPr>
        <p:spPr>
          <a:xfrm>
            <a:off x="10058380" y="2904059"/>
            <a:ext cx="541866" cy="54186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텍스트 개체 틀 13"/>
          <p:cNvSpPr>
            <a:spLocks noGrp="1"/>
          </p:cNvSpPr>
          <p:nvPr>
            <p:ph type="body" sz="quarter" idx="12"/>
          </p:nvPr>
        </p:nvSpPr>
        <p:spPr>
          <a:xfrm>
            <a:off x="661274" y="334642"/>
            <a:ext cx="6474312" cy="661401"/>
          </a:xfrm>
        </p:spPr>
        <p:txBody>
          <a:bodyPr/>
          <a:lstStyle/>
          <a:p>
            <a:r>
              <a:rPr lang="en-US" altLang="ko-KR" sz="3600" dirty="0"/>
              <a:t>VRR(VR Rhythm game) </a:t>
            </a:r>
            <a:r>
              <a:rPr lang="ko-KR" altLang="en-US" sz="3600" dirty="0"/>
              <a:t>이란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99BEEE-97EF-4C3A-AB67-2105C150DAE5}"/>
              </a:ext>
            </a:extLst>
          </p:cNvPr>
          <p:cNvGrpSpPr/>
          <p:nvPr/>
        </p:nvGrpSpPr>
        <p:grpSpPr>
          <a:xfrm>
            <a:off x="10763106" y="2549765"/>
            <a:ext cx="1265637" cy="1301270"/>
            <a:chOff x="10566994" y="3445922"/>
            <a:chExt cx="1265637" cy="130127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E01E64D-C368-4EFA-983E-A72F921ABF4B}"/>
                </a:ext>
              </a:extLst>
            </p:cNvPr>
            <p:cNvSpPr/>
            <p:nvPr/>
          </p:nvSpPr>
          <p:spPr>
            <a:xfrm>
              <a:off x="10566994" y="3453816"/>
              <a:ext cx="1265637" cy="1278681"/>
            </a:xfrm>
            <a:prstGeom prst="rect">
              <a:avLst/>
            </a:prstGeom>
            <a:solidFill>
              <a:srgbClr val="F1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6E6F6B94-E8BE-4980-A3E7-48CF4A5C5A89}"/>
                </a:ext>
              </a:extLst>
            </p:cNvPr>
            <p:cNvSpPr/>
            <p:nvPr/>
          </p:nvSpPr>
          <p:spPr>
            <a:xfrm flipH="1" flipV="1">
              <a:off x="10566994" y="3445922"/>
              <a:ext cx="1265637" cy="1286572"/>
            </a:xfrm>
            <a:prstGeom prst="rtTriangle">
              <a:avLst/>
            </a:prstGeom>
            <a:solidFill>
              <a:srgbClr val="25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5994A9A-7D51-4585-92FA-4D41EAF6A84C}"/>
                </a:ext>
              </a:extLst>
            </p:cNvPr>
            <p:cNvSpPr/>
            <p:nvPr/>
          </p:nvSpPr>
          <p:spPr>
            <a:xfrm>
              <a:off x="10655135" y="3545743"/>
              <a:ext cx="1086929" cy="1086929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14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69A6920-E35B-439D-9928-95F06DE4990E}"/>
                </a:ext>
              </a:extLst>
            </p:cNvPr>
            <p:cNvSpPr/>
            <p:nvPr/>
          </p:nvSpPr>
          <p:spPr>
            <a:xfrm>
              <a:off x="10566994" y="3468511"/>
              <a:ext cx="1265637" cy="12786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n w="9525">
                    <a:solidFill>
                      <a:srgbClr val="F4F5F9"/>
                    </a:solidFill>
                  </a:ln>
                  <a:gradFill>
                    <a:gsLst>
                      <a:gs pos="1000">
                        <a:schemeClr val="accent1"/>
                      </a:gs>
                      <a:gs pos="99000">
                        <a:schemeClr val="accent4"/>
                      </a:gs>
                    </a:gsLst>
                    <a:lin ang="5400000" scaled="1"/>
                  </a:gra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VRR</a:t>
              </a:r>
              <a:endParaRPr lang="ko-KR" altLang="en-US" sz="3600" dirty="0">
                <a:ln w="9525">
                  <a:solidFill>
                    <a:srgbClr val="F4F5F9"/>
                  </a:solidFill>
                </a:ln>
                <a:gradFill>
                  <a:gsLst>
                    <a:gs pos="1000">
                      <a:schemeClr val="accent1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5EB0B2-E4A5-4E59-8424-A0BF617634A3}"/>
              </a:ext>
            </a:extLst>
          </p:cNvPr>
          <p:cNvGrpSpPr/>
          <p:nvPr/>
        </p:nvGrpSpPr>
        <p:grpSpPr>
          <a:xfrm>
            <a:off x="3867829" y="5178759"/>
            <a:ext cx="1265637" cy="1301270"/>
            <a:chOff x="10566994" y="3445922"/>
            <a:chExt cx="1265637" cy="130127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6DAD200-5F82-42CF-B73D-010C3BDD11D2}"/>
                </a:ext>
              </a:extLst>
            </p:cNvPr>
            <p:cNvSpPr/>
            <p:nvPr/>
          </p:nvSpPr>
          <p:spPr>
            <a:xfrm>
              <a:off x="10566994" y="3453816"/>
              <a:ext cx="1265637" cy="1278681"/>
            </a:xfrm>
            <a:prstGeom prst="rect">
              <a:avLst/>
            </a:prstGeom>
            <a:solidFill>
              <a:srgbClr val="F1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F2553D4C-3EA5-4D87-A419-BAD027B4FB5C}"/>
                </a:ext>
              </a:extLst>
            </p:cNvPr>
            <p:cNvSpPr/>
            <p:nvPr/>
          </p:nvSpPr>
          <p:spPr>
            <a:xfrm flipH="1" flipV="1">
              <a:off x="10566994" y="3445922"/>
              <a:ext cx="1265637" cy="1286572"/>
            </a:xfrm>
            <a:prstGeom prst="rtTriangle">
              <a:avLst/>
            </a:prstGeom>
            <a:solidFill>
              <a:srgbClr val="25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F5F931E-5F4E-4EF8-B78A-5CF834960FA9}"/>
                </a:ext>
              </a:extLst>
            </p:cNvPr>
            <p:cNvSpPr/>
            <p:nvPr/>
          </p:nvSpPr>
          <p:spPr>
            <a:xfrm>
              <a:off x="10655135" y="3545743"/>
              <a:ext cx="1086929" cy="1086929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14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7F6593C-7B53-4DC1-AAA1-09E9356777BF}"/>
                </a:ext>
              </a:extLst>
            </p:cNvPr>
            <p:cNvSpPr/>
            <p:nvPr/>
          </p:nvSpPr>
          <p:spPr>
            <a:xfrm>
              <a:off x="10566994" y="3468511"/>
              <a:ext cx="1265637" cy="12786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n w="9525">
                    <a:solidFill>
                      <a:srgbClr val="F4F5F9"/>
                    </a:solidFill>
                  </a:ln>
                  <a:gradFill>
                    <a:gsLst>
                      <a:gs pos="1000">
                        <a:schemeClr val="accent1"/>
                      </a:gs>
                      <a:gs pos="99000">
                        <a:schemeClr val="accent4"/>
                      </a:gs>
                    </a:gsLst>
                    <a:lin ang="5400000" scaled="1"/>
                  </a:gra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VRR</a:t>
              </a:r>
              <a:endParaRPr lang="ko-KR" altLang="en-US" sz="3600" dirty="0">
                <a:ln w="9525">
                  <a:solidFill>
                    <a:srgbClr val="F4F5F9"/>
                  </a:solidFill>
                </a:ln>
                <a:gradFill>
                  <a:gsLst>
                    <a:gs pos="1000">
                      <a:schemeClr val="accent1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참고 문헌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	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40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B79F34-23F2-4337-8EF5-EF821903B7FF}"/>
              </a:ext>
            </a:extLst>
          </p:cNvPr>
          <p:cNvSpPr/>
          <p:nvPr/>
        </p:nvSpPr>
        <p:spPr>
          <a:xfrm>
            <a:off x="593087" y="1718159"/>
            <a:ext cx="103210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박한솔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.(2019)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리듬 게임 노트 자동 생성에 적합한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합성곱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신경망 설계 및 구현에 관한 연구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 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가천대학교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게임대학원 석사논문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Chris Donahue ,Zachary C.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Lipton,Julian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McAuley.Dance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Dance Convolution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https://arxiv.org/abs/1703.06891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이상철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.(2012)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 음원 분석을 통한 게임 플레이 지시용 노트 생성 장치 및 그 방법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 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세계지식재산권기구 국제사무국 국제특허 발명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게임메카 아미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.(2007)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리듬액션 게임의 역사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탄생에서 현재까지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b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https://www.gamemeca.com/view.php?gid=124557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Keunwoo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Choi. (2016) Convolutional Recurrent Neural Networks for Music Classification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https://keunwoochoi.wordpress.com/tag/crnn/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379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참고 문헌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	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41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B79F34-23F2-4337-8EF5-EF821903B7FF}"/>
              </a:ext>
            </a:extLst>
          </p:cNvPr>
          <p:cNvSpPr/>
          <p:nvPr/>
        </p:nvSpPr>
        <p:spPr>
          <a:xfrm>
            <a:off x="593087" y="1892330"/>
            <a:ext cx="10321098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브라우저는 어떻게 동작하는가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https://www.html5rocks.com/en/tutorials/internals/howbrowserswork/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About React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TimeSlicing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and Suspense</a:t>
            </a: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https://www.youtube.com/watch?v=v6iR3Zk4oDY&amp;feature=youtu.be&amp;t=135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graphql</a:t>
            </a:r>
            <a:b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https://tech.kakao.com/2019/08/01/graphql-basic/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restful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단점</a:t>
            </a:r>
            <a:b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6"/>
              </a:rPr>
              <a:t>https://www.slideshare.net/deview/112rest-graph-ql-relay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108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19124" y="1854200"/>
            <a:ext cx="11340647" cy="38036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사진 </a:t>
            </a:r>
          </a:p>
          <a:p>
            <a:pPr marL="0" indent="0">
              <a:buNone/>
            </a:pP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http://www.bimplus.co.uk/people/virtual-reality-beginners-guide/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3d TV 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사진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https://www.huffpost.com/entry/lessons-we-can-learn-from-the-demise-of-3d-</a:t>
            </a:r>
            <a:b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</a:b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tv_b_58a49090e4b080bf74f04333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야구 시점 사진</a:t>
            </a:r>
          </a:p>
          <a:p>
            <a:pPr marL="0" indent="0">
              <a:buNone/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http://itdaily.kr/news/articleView.html?idxno=93162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F78C189-52D7-4FB6-B4BB-0FA01F53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사진 자료</a:t>
            </a:r>
          </a:p>
        </p:txBody>
      </p:sp>
    </p:spTree>
    <p:extLst>
      <p:ext uri="{BB962C8B-B14F-4D97-AF65-F5344CB8AC3E}">
        <p14:creationId xmlns:p14="http://schemas.microsoft.com/office/powerpoint/2010/main" val="1940601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33639" y="1854199"/>
            <a:ext cx="11108418" cy="428534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1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kinect</a:t>
            </a:r>
            <a:r>
              <a:rPr lang="en-US" alt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사진</a:t>
            </a:r>
          </a:p>
          <a:p>
            <a:pPr marL="0" indent="0">
              <a:buNone/>
            </a:pPr>
            <a:r>
              <a:rPr lang="ko-KR" altLang="en-US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</a:t>
            </a:r>
            <a:r>
              <a:rPr lang="en-US" alt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2"/>
              </a:rPr>
              <a:t>https://www.ebgames.com.au/product/xbox-one/202155-kinect-for-xbox-one-preowned</a:t>
            </a:r>
            <a:endParaRPr lang="en-US" altLang="ko-KR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endParaRPr lang="en-US" altLang="ko-KR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kinect</a:t>
            </a:r>
            <a:r>
              <a:rPr lang="en-US" alt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골격 사진</a:t>
            </a:r>
          </a:p>
          <a:p>
            <a:pPr marL="0" indent="0">
              <a:buNone/>
            </a:pPr>
            <a:r>
              <a:rPr lang="ko-KR" altLang="en-US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en-US" alt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https://medium.com/@lisajamhoury/understanding-kinect-v2-joints-and-coordinate-system-4f4b90b9df16</a:t>
            </a:r>
            <a:endParaRPr lang="en-US" altLang="ko-KR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endParaRPr lang="en-US" altLang="ko-KR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비트세이버</a:t>
            </a:r>
            <a:endParaRPr lang="ko-KR" altLang="en-US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</a:t>
            </a:r>
            <a:r>
              <a:rPr lang="en-US" alt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https://store.steampowered.com/app/620980/Beat_Saber/</a:t>
            </a:r>
            <a:endParaRPr lang="en-US" altLang="ko-KR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endParaRPr lang="en-US" altLang="ko-KR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판정 범위 사진</a:t>
            </a:r>
          </a:p>
          <a:p>
            <a:pPr marL="0" indent="0">
              <a:buNone/>
            </a:pPr>
            <a:r>
              <a:rPr lang="ko-KR" altLang="en-US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en-US" altLang="ko-KR" sz="1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http://devkorea.co.kr/bbs/board.php?bo_table=m03_qna&amp;wr_id=12230</a:t>
            </a:r>
            <a:endParaRPr lang="en-US" altLang="ko-KR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endParaRPr lang="ko-KR" altLang="en-US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buFont typeface="Wingdings" panose="05000000000000000000" pitchFamily="2" charset="2"/>
              <a:buChar char="v"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A44051B-914C-44A2-8B2C-5BDCCF50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사진 자료</a:t>
            </a:r>
          </a:p>
        </p:txBody>
      </p:sp>
    </p:spTree>
    <p:extLst>
      <p:ext uri="{BB962C8B-B14F-4D97-AF65-F5344CB8AC3E}">
        <p14:creationId xmlns:p14="http://schemas.microsoft.com/office/powerpoint/2010/main" val="3023021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222" y="2630466"/>
            <a:ext cx="4483551" cy="1597068"/>
          </a:xfrm>
        </p:spPr>
        <p:txBody>
          <a:bodyPr>
            <a:noAutofit/>
          </a:bodyPr>
          <a:lstStyle/>
          <a:p>
            <a:r>
              <a:rPr lang="en-US" altLang="ko-KR" sz="8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Q &amp; A</a:t>
            </a:r>
            <a:endParaRPr lang="ko-KR" altLang="en-US" sz="8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A7C44-9E0D-4D08-9AAE-34767C4F853E}"/>
              </a:ext>
            </a:extLst>
          </p:cNvPr>
          <p:cNvSpPr txBox="1"/>
          <p:nvPr/>
        </p:nvSpPr>
        <p:spPr>
          <a:xfrm>
            <a:off x="2149925" y="6213979"/>
            <a:ext cx="789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Rhythm</a:t>
            </a:r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game</a:t>
            </a:r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</a:t>
            </a:r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maker</a:t>
            </a:r>
            <a:r>
              <a:rPr lang="ko-KR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using deep learning</a:t>
            </a:r>
            <a:endParaRPr lang="ko-KR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34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기획 배경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Service Plan Background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06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93296F75-19D3-4029-B9C9-61F7ECA61748}"/>
              </a:ext>
            </a:extLst>
          </p:cNvPr>
          <p:cNvSpPr/>
          <p:nvPr/>
        </p:nvSpPr>
        <p:spPr>
          <a:xfrm>
            <a:off x="103094" y="5637210"/>
            <a:ext cx="6754905" cy="928690"/>
          </a:xfrm>
          <a:prstGeom prst="wedgeRoundRectCallout">
            <a:avLst>
              <a:gd name="adj1" fmla="val 55796"/>
              <a:gd name="adj2" fmla="val 6432"/>
              <a:gd name="adj3" fmla="val 16667"/>
            </a:avLst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수작업으로 이뤄지던 </a:t>
            </a:r>
            <a:r>
              <a:rPr lang="en-US" altLang="ko-KR" sz="240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beatmap</a:t>
            </a:r>
            <a:r>
              <a:rPr lang="en-US" altLang="ko-KR" sz="24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making</a:t>
            </a:r>
            <a:r>
              <a:rPr lang="ko-KR" altLang="en-US" sz="24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endParaRPr lang="en-US" altLang="ko-KR" sz="2400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자동화 할 순 없을까</a:t>
            </a:r>
            <a:r>
              <a:rPr lang="en-US" altLang="ko-KR" sz="24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400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기획 배경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pPr/>
              <a:t>6</a:t>
            </a:fld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466147" y="2832099"/>
            <a:ext cx="693451" cy="550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3246" y="1508778"/>
            <a:ext cx="453006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21949" b="8375"/>
          <a:stretch/>
        </p:blipFill>
        <p:spPr bwMode="auto">
          <a:xfrm>
            <a:off x="417513" y="1790700"/>
            <a:ext cx="2596620" cy="2359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46254" y="1508778"/>
            <a:ext cx="2244724" cy="336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덧셈 기호 20"/>
          <p:cNvSpPr/>
          <p:nvPr/>
        </p:nvSpPr>
        <p:spPr>
          <a:xfrm>
            <a:off x="3090334" y="2650066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ìì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848D9957-E448-4AE8-99B0-47CBDF7D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1" y="3639166"/>
            <a:ext cx="1680143" cy="140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 txBox="1">
            <a:spLocks/>
          </p:cNvSpPr>
          <p:nvPr/>
        </p:nvSpPr>
        <p:spPr>
          <a:xfrm>
            <a:off x="717206" y="4975358"/>
            <a:ext cx="1985344" cy="61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수작업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 txBox="1">
            <a:spLocks/>
          </p:cNvSpPr>
          <p:nvPr/>
        </p:nvSpPr>
        <p:spPr>
          <a:xfrm>
            <a:off x="4239728" y="4975357"/>
            <a:ext cx="1985344" cy="61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딥러닝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 txBox="1">
            <a:spLocks/>
          </p:cNvSpPr>
          <p:nvPr/>
        </p:nvSpPr>
        <p:spPr>
          <a:xfrm>
            <a:off x="8648791" y="4922466"/>
            <a:ext cx="1985344" cy="61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FFC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자동화</a:t>
            </a:r>
            <a:r>
              <a:rPr lang="en-US" altLang="ko-KR" sz="3600" b="1" dirty="0">
                <a:solidFill>
                  <a:srgbClr val="FFC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!!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pic>
        <p:nvPicPr>
          <p:cNvPr id="1028" name="Picture 4" descr="ppt 물음표에 대한 이미지 검색결과">
            <a:extLst>
              <a:ext uri="{FF2B5EF4-FFF2-40B4-BE49-F238E27FC236}">
                <a16:creationId xmlns:a16="http://schemas.microsoft.com/office/drawing/2014/main" id="{0382C311-A0C8-45B7-9695-97F94ECF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72" y="4660900"/>
            <a:ext cx="2200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0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11664950" cy="99536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/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Introduction to Services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03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66853D9-E375-43AB-A5AA-EBEA8D11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84592769-BD32-42FE-8AAF-E6FC4AE73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15D01D-C314-4BDE-A874-FD3FE6385937}"/>
              </a:ext>
            </a:extLst>
          </p:cNvPr>
          <p:cNvGrpSpPr/>
          <p:nvPr/>
        </p:nvGrpSpPr>
        <p:grpSpPr>
          <a:xfrm rot="16200000">
            <a:off x="2891149" y="1893632"/>
            <a:ext cx="152144" cy="385432"/>
            <a:chOff x="2833834" y="3708538"/>
            <a:chExt cx="161977" cy="409774"/>
          </a:xfrm>
          <a:solidFill>
            <a:srgbClr val="FFC000"/>
          </a:solidFill>
        </p:grpSpPr>
        <p:sp>
          <p:nvSpPr>
            <p:cNvPr id="15" name="자유형 98">
              <a:extLst>
                <a:ext uri="{FF2B5EF4-FFF2-40B4-BE49-F238E27FC236}">
                  <a16:creationId xmlns:a16="http://schemas.microsoft.com/office/drawing/2014/main" id="{D41E4B49-A7A9-4A9D-894D-C14EDC1B884E}"/>
                </a:ext>
              </a:extLst>
            </p:cNvPr>
            <p:cNvSpPr/>
            <p:nvPr/>
          </p:nvSpPr>
          <p:spPr>
            <a:xfrm>
              <a:off x="2833834" y="3708538"/>
              <a:ext cx="161977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52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</a:ln>
          </p:spPr>
        </p:sp>
        <p:sp>
          <p:nvSpPr>
            <p:cNvPr id="16" name="자유형 99">
              <a:extLst>
                <a:ext uri="{FF2B5EF4-FFF2-40B4-BE49-F238E27FC236}">
                  <a16:creationId xmlns:a16="http://schemas.microsoft.com/office/drawing/2014/main" id="{4C5947EE-370C-410F-84AF-3CF9B79A5B5D}"/>
                </a:ext>
              </a:extLst>
            </p:cNvPr>
            <p:cNvSpPr/>
            <p:nvPr/>
          </p:nvSpPr>
          <p:spPr>
            <a:xfrm>
              <a:off x="2833834" y="3873698"/>
              <a:ext cx="161977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52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</a:ln>
          </p:spPr>
        </p:sp>
        <p:sp>
          <p:nvSpPr>
            <p:cNvPr id="17" name="자유형 100">
              <a:extLst>
                <a:ext uri="{FF2B5EF4-FFF2-40B4-BE49-F238E27FC236}">
                  <a16:creationId xmlns:a16="http://schemas.microsoft.com/office/drawing/2014/main" id="{EC1018CD-7E27-4CEC-AF24-7C4FC189E755}"/>
                </a:ext>
              </a:extLst>
            </p:cNvPr>
            <p:cNvSpPr/>
            <p:nvPr/>
          </p:nvSpPr>
          <p:spPr>
            <a:xfrm>
              <a:off x="2833834" y="4038858"/>
              <a:ext cx="161977" cy="79453"/>
            </a:xfrm>
            <a:custGeom>
              <a:avLst/>
              <a:gdLst>
                <a:gd name="T0" fmla="*/ 0 w 101"/>
                <a:gd name="T1" fmla="*/ 0 h 50"/>
                <a:gd name="T2" fmla="*/ 0 60000 65536"/>
                <a:gd name="T3" fmla="*/ -2 w 101"/>
                <a:gd name="T4" fmla="*/ -2 h 50"/>
                <a:gd name="T5" fmla="*/ 0 60000 65536"/>
                <a:gd name="T6" fmla="*/ -2 w 101"/>
                <a:gd name="T7" fmla="*/ 0 h 50"/>
                <a:gd name="T8" fmla="*/ 0 60000 65536"/>
                <a:gd name="T9" fmla="*/ 0 w 101"/>
                <a:gd name="T10" fmla="*/ 0 h 50"/>
                <a:gd name="T11" fmla="*/ 0 60000 65536"/>
                <a:gd name="T12" fmla="*/ 0 w 101"/>
                <a:gd name="T13" fmla="*/ 0 h 50"/>
                <a:gd name="T14" fmla="*/ 101 w 101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0">
                  <a:moveTo>
                    <a:pt x="0" y="0"/>
                  </a:moveTo>
                  <a:lnTo>
                    <a:pt x="52" y="50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21" name="자유형 96">
            <a:extLst>
              <a:ext uri="{FF2B5EF4-FFF2-40B4-BE49-F238E27FC236}">
                <a16:creationId xmlns:a16="http://schemas.microsoft.com/office/drawing/2014/main" id="{AAF4D09A-0329-4BB7-A7E5-C94D0206697B}"/>
              </a:ext>
            </a:extLst>
          </p:cNvPr>
          <p:cNvSpPr/>
          <p:nvPr/>
        </p:nvSpPr>
        <p:spPr>
          <a:xfrm>
            <a:off x="1090819" y="1483690"/>
            <a:ext cx="1191815" cy="1188826"/>
          </a:xfrm>
          <a:custGeom>
            <a:avLst/>
            <a:gdLst>
              <a:gd name="T0" fmla="*/ -2 w 338"/>
              <a:gd name="T1" fmla="*/ -2 h 338"/>
              <a:gd name="T2" fmla="*/ 0 60000 65536"/>
              <a:gd name="T3" fmla="*/ -2 w 338"/>
              <a:gd name="T4" fmla="*/ -2 h 338"/>
              <a:gd name="T5" fmla="*/ 0 60000 65536"/>
              <a:gd name="T6" fmla="*/ -2 w 338"/>
              <a:gd name="T7" fmla="*/ -2 h 338"/>
              <a:gd name="T8" fmla="*/ 0 60000 65536"/>
              <a:gd name="T9" fmla="*/ -2 w 338"/>
              <a:gd name="T10" fmla="*/ -2 h 338"/>
              <a:gd name="T11" fmla="*/ 0 60000 65536"/>
              <a:gd name="T12" fmla="*/ -2 w 338"/>
              <a:gd name="T13" fmla="*/ -2 h 338"/>
              <a:gd name="T14" fmla="*/ 0 60000 65536"/>
              <a:gd name="T15" fmla="*/ -2 w 338"/>
              <a:gd name="T16" fmla="*/ 0 h 338"/>
              <a:gd name="T17" fmla="*/ 0 60000 65536"/>
              <a:gd name="T18" fmla="*/ 0 w 338"/>
              <a:gd name="T19" fmla="*/ -2 h 338"/>
              <a:gd name="T20" fmla="*/ 0 60000 65536"/>
              <a:gd name="T21" fmla="*/ -2 w 338"/>
              <a:gd name="T22" fmla="*/ -2 h 338"/>
              <a:gd name="T23" fmla="*/ 0 60000 65536"/>
              <a:gd name="T24" fmla="*/ -2 w 338"/>
              <a:gd name="T25" fmla="*/ -2 h 338"/>
              <a:gd name="T26" fmla="*/ 0 60000 65536"/>
              <a:gd name="T27" fmla="*/ -2 w 338"/>
              <a:gd name="T28" fmla="*/ 0 h 338"/>
              <a:gd name="T29" fmla="*/ 0 60000 65536"/>
              <a:gd name="T30" fmla="*/ 0 w 338"/>
              <a:gd name="T31" fmla="*/ 0 h 338"/>
              <a:gd name="T32" fmla="*/ 338 w 338"/>
              <a:gd name="T33" fmla="*/ 338 h 33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</a:cxnLst>
            <a:rect l="T30" t="T31" r="T32" b="T33"/>
            <a:pathLst>
              <a:path w="338" h="338">
                <a:moveTo>
                  <a:pt x="169" y="308"/>
                </a:moveTo>
                <a:cubicBezTo>
                  <a:pt x="92" y="308"/>
                  <a:pt x="30" y="245"/>
                  <a:pt x="30" y="169"/>
                </a:cubicBezTo>
                <a:cubicBezTo>
                  <a:pt x="30" y="93"/>
                  <a:pt x="92" y="31"/>
                  <a:pt x="169" y="31"/>
                </a:cubicBezTo>
                <a:cubicBezTo>
                  <a:pt x="245" y="31"/>
                  <a:pt x="307" y="93"/>
                  <a:pt x="307" y="169"/>
                </a:cubicBezTo>
                <a:cubicBezTo>
                  <a:pt x="307" y="245"/>
                  <a:pt x="245" y="308"/>
                  <a:pt x="169" y="308"/>
                </a:cubicBezTo>
                <a:moveTo>
                  <a:pt x="169" y="0"/>
                </a:moveTo>
                <a:cubicBezTo>
                  <a:pt x="75" y="0"/>
                  <a:pt x="0" y="76"/>
                  <a:pt x="0" y="169"/>
                </a:cubicBezTo>
                <a:cubicBezTo>
                  <a:pt x="0" y="262"/>
                  <a:pt x="75" y="338"/>
                  <a:pt x="169" y="338"/>
                </a:cubicBezTo>
                <a:cubicBezTo>
                  <a:pt x="262" y="338"/>
                  <a:pt x="338" y="262"/>
                  <a:pt x="338" y="169"/>
                </a:cubicBezTo>
                <a:cubicBezTo>
                  <a:pt x="338" y="76"/>
                  <a:pt x="262" y="0"/>
                  <a:pt x="169" y="0"/>
                </a:cubicBezTo>
              </a:path>
            </a:pathLst>
          </a:custGeom>
          <a:solidFill>
            <a:srgbClr val="B4B1B1"/>
          </a:solidFill>
          <a:ln w="9525" cap="flat" cmpd="sng" algn="ctr">
            <a:noFill/>
            <a:prstDash val="solid"/>
            <a:round/>
          </a:ln>
        </p:spPr>
      </p:sp>
      <p:sp>
        <p:nvSpPr>
          <p:cNvPr id="22" name="자유형 97">
            <a:extLst>
              <a:ext uri="{FF2B5EF4-FFF2-40B4-BE49-F238E27FC236}">
                <a16:creationId xmlns:a16="http://schemas.microsoft.com/office/drawing/2014/main" id="{22DF9DFD-5041-4C61-B058-2B917B35E372}"/>
              </a:ext>
            </a:extLst>
          </p:cNvPr>
          <p:cNvSpPr/>
          <p:nvPr/>
        </p:nvSpPr>
        <p:spPr>
          <a:xfrm>
            <a:off x="1090819" y="1483690"/>
            <a:ext cx="1191815" cy="1188826"/>
          </a:xfrm>
          <a:custGeom>
            <a:avLst/>
            <a:gdLst>
              <a:gd name="T0" fmla="*/ -2 w 338"/>
              <a:gd name="T1" fmla="*/ -2 h 338"/>
              <a:gd name="T2" fmla="*/ 0 60000 65536"/>
              <a:gd name="T3" fmla="*/ 0 w 338"/>
              <a:gd name="T4" fmla="*/ -2 h 338"/>
              <a:gd name="T5" fmla="*/ 0 60000 65536"/>
              <a:gd name="T6" fmla="*/ -2 w 338"/>
              <a:gd name="T7" fmla="*/ 0 h 338"/>
              <a:gd name="T8" fmla="*/ 0 60000 65536"/>
              <a:gd name="T9" fmla="*/ -2 w 338"/>
              <a:gd name="T10" fmla="*/ -2 h 338"/>
              <a:gd name="T11" fmla="*/ 0 60000 65536"/>
              <a:gd name="T12" fmla="*/ -2 w 338"/>
              <a:gd name="T13" fmla="*/ -2 h 338"/>
              <a:gd name="T14" fmla="*/ 0 60000 65536"/>
              <a:gd name="T15" fmla="*/ -2 w 338"/>
              <a:gd name="T16" fmla="*/ -2 h 338"/>
              <a:gd name="T17" fmla="*/ 0 60000 65536"/>
              <a:gd name="T18" fmla="*/ -2 w 338"/>
              <a:gd name="T19" fmla="*/ -2 h 338"/>
              <a:gd name="T20" fmla="*/ 0 60000 65536"/>
              <a:gd name="T21" fmla="*/ -2 w 338"/>
              <a:gd name="T22" fmla="*/ -2 h 338"/>
              <a:gd name="T23" fmla="*/ 0 60000 65536"/>
              <a:gd name="T24" fmla="*/ -2 w 338"/>
              <a:gd name="T25" fmla="*/ -2 h 338"/>
              <a:gd name="T26" fmla="*/ 0 60000 65536"/>
              <a:gd name="T27" fmla="*/ -2 w 338"/>
              <a:gd name="T28" fmla="*/ -2 h 338"/>
              <a:gd name="T29" fmla="*/ 0 60000 65536"/>
              <a:gd name="T30" fmla="*/ -2 w 338"/>
              <a:gd name="T31" fmla="*/ -2 h 338"/>
              <a:gd name="T32" fmla="*/ 0 60000 65536"/>
              <a:gd name="T33" fmla="*/ 0 w 338"/>
              <a:gd name="T34" fmla="*/ 0 h 338"/>
              <a:gd name="T35" fmla="*/ 338 w 338"/>
              <a:gd name="T36" fmla="*/ 338 h 33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</a:cxnLst>
            <a:rect l="T33" t="T34" r="T35" b="T36"/>
            <a:pathLst>
              <a:path w="338" h="338">
                <a:moveTo>
                  <a:pt x="169" y="338"/>
                </a:moveTo>
                <a:cubicBezTo>
                  <a:pt x="75" y="338"/>
                  <a:pt x="0" y="262"/>
                  <a:pt x="0" y="169"/>
                </a:cubicBezTo>
                <a:cubicBezTo>
                  <a:pt x="0" y="76"/>
                  <a:pt x="75" y="0"/>
                  <a:pt x="169" y="0"/>
                </a:cubicBezTo>
                <a:cubicBezTo>
                  <a:pt x="177" y="0"/>
                  <a:pt x="184" y="7"/>
                  <a:pt x="184" y="15"/>
                </a:cubicBezTo>
                <a:cubicBezTo>
                  <a:pt x="184" y="24"/>
                  <a:pt x="177" y="31"/>
                  <a:pt x="169" y="31"/>
                </a:cubicBezTo>
                <a:cubicBezTo>
                  <a:pt x="92" y="31"/>
                  <a:pt x="30" y="93"/>
                  <a:pt x="30" y="169"/>
                </a:cubicBezTo>
                <a:cubicBezTo>
                  <a:pt x="30" y="245"/>
                  <a:pt x="92" y="308"/>
                  <a:pt x="169" y="308"/>
                </a:cubicBezTo>
                <a:cubicBezTo>
                  <a:pt x="245" y="308"/>
                  <a:pt x="307" y="245"/>
                  <a:pt x="307" y="169"/>
                </a:cubicBezTo>
                <a:cubicBezTo>
                  <a:pt x="307" y="161"/>
                  <a:pt x="314" y="154"/>
                  <a:pt x="322" y="154"/>
                </a:cubicBezTo>
                <a:cubicBezTo>
                  <a:pt x="331" y="154"/>
                  <a:pt x="338" y="161"/>
                  <a:pt x="338" y="169"/>
                </a:cubicBezTo>
                <a:cubicBezTo>
                  <a:pt x="338" y="262"/>
                  <a:pt x="262" y="338"/>
                  <a:pt x="169" y="338"/>
                </a:cubicBez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6044048-7C02-48F6-8CC2-86B4759B6FBC}"/>
              </a:ext>
            </a:extLst>
          </p:cNvPr>
          <p:cNvGrpSpPr/>
          <p:nvPr/>
        </p:nvGrpSpPr>
        <p:grpSpPr>
          <a:xfrm rot="16200000">
            <a:off x="2891149" y="3555576"/>
            <a:ext cx="152144" cy="385432"/>
            <a:chOff x="4348975" y="3708538"/>
            <a:chExt cx="161977" cy="409774"/>
          </a:xfrm>
          <a:solidFill>
            <a:srgbClr val="8688C3"/>
          </a:solidFill>
        </p:grpSpPr>
        <p:sp>
          <p:nvSpPr>
            <p:cNvPr id="29" name="자유형 112">
              <a:extLst>
                <a:ext uri="{FF2B5EF4-FFF2-40B4-BE49-F238E27FC236}">
                  <a16:creationId xmlns:a16="http://schemas.microsoft.com/office/drawing/2014/main" id="{61AD6DF6-EF8C-491E-A39E-416CD71EC150}"/>
                </a:ext>
              </a:extLst>
            </p:cNvPr>
            <p:cNvSpPr/>
            <p:nvPr/>
          </p:nvSpPr>
          <p:spPr>
            <a:xfrm>
              <a:off x="4348975" y="370853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</a:ln>
          </p:spPr>
        </p:sp>
        <p:sp>
          <p:nvSpPr>
            <p:cNvPr id="30" name="자유형 113">
              <a:extLst>
                <a:ext uri="{FF2B5EF4-FFF2-40B4-BE49-F238E27FC236}">
                  <a16:creationId xmlns:a16="http://schemas.microsoft.com/office/drawing/2014/main" id="{B74DB696-B42F-462A-90DE-204DC75D9484}"/>
                </a:ext>
              </a:extLst>
            </p:cNvPr>
            <p:cNvSpPr/>
            <p:nvPr/>
          </p:nvSpPr>
          <p:spPr>
            <a:xfrm>
              <a:off x="4348975" y="387369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</a:ln>
          </p:spPr>
        </p:sp>
        <p:sp>
          <p:nvSpPr>
            <p:cNvPr id="31" name="자유형 114">
              <a:extLst>
                <a:ext uri="{FF2B5EF4-FFF2-40B4-BE49-F238E27FC236}">
                  <a16:creationId xmlns:a16="http://schemas.microsoft.com/office/drawing/2014/main" id="{F0BBFCAF-8777-4BD0-B855-B00EA658571F}"/>
                </a:ext>
              </a:extLst>
            </p:cNvPr>
            <p:cNvSpPr/>
            <p:nvPr/>
          </p:nvSpPr>
          <p:spPr>
            <a:xfrm>
              <a:off x="4348975" y="4038859"/>
              <a:ext cx="161977" cy="79453"/>
            </a:xfrm>
            <a:custGeom>
              <a:avLst/>
              <a:gdLst>
                <a:gd name="T0" fmla="*/ 0 w 102"/>
                <a:gd name="T1" fmla="*/ 0 h 50"/>
                <a:gd name="T2" fmla="*/ 0 60000 65536"/>
                <a:gd name="T3" fmla="*/ -2 w 102"/>
                <a:gd name="T4" fmla="*/ -2 h 50"/>
                <a:gd name="T5" fmla="*/ 0 60000 65536"/>
                <a:gd name="T6" fmla="*/ -2 w 102"/>
                <a:gd name="T7" fmla="*/ 0 h 50"/>
                <a:gd name="T8" fmla="*/ 0 60000 65536"/>
                <a:gd name="T9" fmla="*/ 0 w 102"/>
                <a:gd name="T10" fmla="*/ 0 h 50"/>
                <a:gd name="T11" fmla="*/ 0 60000 65536"/>
                <a:gd name="T12" fmla="*/ 0 w 102"/>
                <a:gd name="T13" fmla="*/ 0 h 50"/>
                <a:gd name="T14" fmla="*/ 102 w 102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0">
                  <a:moveTo>
                    <a:pt x="0" y="0"/>
                  </a:moveTo>
                  <a:lnTo>
                    <a:pt x="50" y="50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33" name="자유형 110">
            <a:extLst>
              <a:ext uri="{FF2B5EF4-FFF2-40B4-BE49-F238E27FC236}">
                <a16:creationId xmlns:a16="http://schemas.microsoft.com/office/drawing/2014/main" id="{2C28F1FD-A247-4091-982A-76C07BA20229}"/>
              </a:ext>
            </a:extLst>
          </p:cNvPr>
          <p:cNvSpPr/>
          <p:nvPr/>
        </p:nvSpPr>
        <p:spPr>
          <a:xfrm>
            <a:off x="1092033" y="3153879"/>
            <a:ext cx="1190295" cy="1188826"/>
          </a:xfrm>
          <a:custGeom>
            <a:avLst/>
            <a:gdLst>
              <a:gd name="T0" fmla="*/ -2 w 338"/>
              <a:gd name="T1" fmla="*/ -2 h 338"/>
              <a:gd name="T2" fmla="*/ 0 60000 65536"/>
              <a:gd name="T3" fmla="*/ -2 w 338"/>
              <a:gd name="T4" fmla="*/ -2 h 338"/>
              <a:gd name="T5" fmla="*/ 0 60000 65536"/>
              <a:gd name="T6" fmla="*/ -2 w 338"/>
              <a:gd name="T7" fmla="*/ -2 h 338"/>
              <a:gd name="T8" fmla="*/ 0 60000 65536"/>
              <a:gd name="T9" fmla="*/ -2 w 338"/>
              <a:gd name="T10" fmla="*/ -2 h 338"/>
              <a:gd name="T11" fmla="*/ 0 60000 65536"/>
              <a:gd name="T12" fmla="*/ -2 w 338"/>
              <a:gd name="T13" fmla="*/ -2 h 338"/>
              <a:gd name="T14" fmla="*/ 0 60000 65536"/>
              <a:gd name="T15" fmla="*/ -2 w 338"/>
              <a:gd name="T16" fmla="*/ 0 h 338"/>
              <a:gd name="T17" fmla="*/ 0 60000 65536"/>
              <a:gd name="T18" fmla="*/ 0 w 338"/>
              <a:gd name="T19" fmla="*/ -2 h 338"/>
              <a:gd name="T20" fmla="*/ 0 60000 65536"/>
              <a:gd name="T21" fmla="*/ -2 w 338"/>
              <a:gd name="T22" fmla="*/ -2 h 338"/>
              <a:gd name="T23" fmla="*/ 0 60000 65536"/>
              <a:gd name="T24" fmla="*/ -2 w 338"/>
              <a:gd name="T25" fmla="*/ -2 h 338"/>
              <a:gd name="T26" fmla="*/ 0 60000 65536"/>
              <a:gd name="T27" fmla="*/ -2 w 338"/>
              <a:gd name="T28" fmla="*/ 0 h 338"/>
              <a:gd name="T29" fmla="*/ 0 60000 65536"/>
              <a:gd name="T30" fmla="*/ 0 w 338"/>
              <a:gd name="T31" fmla="*/ 0 h 338"/>
              <a:gd name="T32" fmla="*/ 338 w 338"/>
              <a:gd name="T33" fmla="*/ 338 h 33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</a:cxnLst>
            <a:rect l="T30" t="T31" r="T32" b="T33"/>
            <a:pathLst>
              <a:path w="338" h="338">
                <a:moveTo>
                  <a:pt x="169" y="308"/>
                </a:moveTo>
                <a:cubicBezTo>
                  <a:pt x="93" y="308"/>
                  <a:pt x="31" y="245"/>
                  <a:pt x="31" y="169"/>
                </a:cubicBezTo>
                <a:cubicBezTo>
                  <a:pt x="31" y="93"/>
                  <a:pt x="93" y="31"/>
                  <a:pt x="169" y="31"/>
                </a:cubicBezTo>
                <a:cubicBezTo>
                  <a:pt x="246" y="31"/>
                  <a:pt x="308" y="93"/>
                  <a:pt x="308" y="169"/>
                </a:cubicBezTo>
                <a:cubicBezTo>
                  <a:pt x="308" y="245"/>
                  <a:pt x="246" y="308"/>
                  <a:pt x="169" y="308"/>
                </a:cubicBezTo>
                <a:moveTo>
                  <a:pt x="169" y="0"/>
                </a:moveTo>
                <a:cubicBezTo>
                  <a:pt x="76" y="0"/>
                  <a:pt x="0" y="76"/>
                  <a:pt x="0" y="169"/>
                </a:cubicBezTo>
                <a:cubicBezTo>
                  <a:pt x="0" y="262"/>
                  <a:pt x="76" y="338"/>
                  <a:pt x="169" y="338"/>
                </a:cubicBezTo>
                <a:cubicBezTo>
                  <a:pt x="262" y="338"/>
                  <a:pt x="338" y="262"/>
                  <a:pt x="338" y="169"/>
                </a:cubicBezTo>
                <a:cubicBezTo>
                  <a:pt x="338" y="76"/>
                  <a:pt x="262" y="0"/>
                  <a:pt x="169" y="0"/>
                </a:cubicBezTo>
              </a:path>
            </a:pathLst>
          </a:custGeom>
          <a:solidFill>
            <a:srgbClr val="B4B1B1"/>
          </a:solidFill>
          <a:ln w="9525" cap="flat" cmpd="sng" algn="ctr">
            <a:noFill/>
            <a:prstDash val="solid"/>
            <a:round/>
          </a:ln>
        </p:spPr>
      </p:sp>
      <p:sp>
        <p:nvSpPr>
          <p:cNvPr id="34" name="자유형 111">
            <a:extLst>
              <a:ext uri="{FF2B5EF4-FFF2-40B4-BE49-F238E27FC236}">
                <a16:creationId xmlns:a16="http://schemas.microsoft.com/office/drawing/2014/main" id="{BF19BA8B-7AAD-4A72-91F7-39D4D4C1CD21}"/>
              </a:ext>
            </a:extLst>
          </p:cNvPr>
          <p:cNvSpPr/>
          <p:nvPr/>
        </p:nvSpPr>
        <p:spPr>
          <a:xfrm>
            <a:off x="1092033" y="3153879"/>
            <a:ext cx="1038118" cy="1188826"/>
          </a:xfrm>
          <a:custGeom>
            <a:avLst/>
            <a:gdLst>
              <a:gd name="T0" fmla="*/ -2 w 295"/>
              <a:gd name="T1" fmla="*/ -2 h 338"/>
              <a:gd name="T2" fmla="*/ 0 60000 65536"/>
              <a:gd name="T3" fmla="*/ 0 w 295"/>
              <a:gd name="T4" fmla="*/ -2 h 338"/>
              <a:gd name="T5" fmla="*/ 0 60000 65536"/>
              <a:gd name="T6" fmla="*/ -2 w 295"/>
              <a:gd name="T7" fmla="*/ 0 h 338"/>
              <a:gd name="T8" fmla="*/ 0 60000 65536"/>
              <a:gd name="T9" fmla="*/ -2 w 295"/>
              <a:gd name="T10" fmla="*/ -2 h 338"/>
              <a:gd name="T11" fmla="*/ 0 60000 65536"/>
              <a:gd name="T12" fmla="*/ -2 w 295"/>
              <a:gd name="T13" fmla="*/ -2 h 338"/>
              <a:gd name="T14" fmla="*/ 0 60000 65536"/>
              <a:gd name="T15" fmla="*/ -2 w 295"/>
              <a:gd name="T16" fmla="*/ -2 h 338"/>
              <a:gd name="T17" fmla="*/ 0 60000 65536"/>
              <a:gd name="T18" fmla="*/ -2 w 295"/>
              <a:gd name="T19" fmla="*/ -2 h 338"/>
              <a:gd name="T20" fmla="*/ 0 60000 65536"/>
              <a:gd name="T21" fmla="*/ -2 w 295"/>
              <a:gd name="T22" fmla="*/ -2 h 338"/>
              <a:gd name="T23" fmla="*/ 0 60000 65536"/>
              <a:gd name="T24" fmla="*/ -2 w 295"/>
              <a:gd name="T25" fmla="*/ -2 h 338"/>
              <a:gd name="T26" fmla="*/ 0 60000 65536"/>
              <a:gd name="T27" fmla="*/ -2 w 295"/>
              <a:gd name="T28" fmla="*/ -2 h 338"/>
              <a:gd name="T29" fmla="*/ 0 60000 65536"/>
              <a:gd name="T30" fmla="*/ -2 w 295"/>
              <a:gd name="T31" fmla="*/ -2 h 338"/>
              <a:gd name="T32" fmla="*/ 0 60000 65536"/>
              <a:gd name="T33" fmla="*/ 0 w 295"/>
              <a:gd name="T34" fmla="*/ 0 h 338"/>
              <a:gd name="T35" fmla="*/ 295 w 295"/>
              <a:gd name="T36" fmla="*/ 338 h 33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</a:cxnLst>
            <a:rect l="T33" t="T34" r="T35" b="T36"/>
            <a:pathLst>
              <a:path w="295" h="338">
                <a:moveTo>
                  <a:pt x="169" y="338"/>
                </a:moveTo>
                <a:cubicBezTo>
                  <a:pt x="76" y="338"/>
                  <a:pt x="0" y="262"/>
                  <a:pt x="0" y="169"/>
                </a:cubicBezTo>
                <a:cubicBezTo>
                  <a:pt x="0" y="76"/>
                  <a:pt x="76" y="0"/>
                  <a:pt x="169" y="0"/>
                </a:cubicBezTo>
                <a:cubicBezTo>
                  <a:pt x="178" y="0"/>
                  <a:pt x="184" y="7"/>
                  <a:pt x="184" y="15"/>
                </a:cubicBezTo>
                <a:cubicBezTo>
                  <a:pt x="184" y="24"/>
                  <a:pt x="178" y="31"/>
                  <a:pt x="169" y="31"/>
                </a:cubicBezTo>
                <a:cubicBezTo>
                  <a:pt x="93" y="31"/>
                  <a:pt x="31" y="93"/>
                  <a:pt x="31" y="169"/>
                </a:cubicBezTo>
                <a:cubicBezTo>
                  <a:pt x="31" y="245"/>
                  <a:pt x="93" y="308"/>
                  <a:pt x="169" y="308"/>
                </a:cubicBezTo>
                <a:cubicBezTo>
                  <a:pt x="206" y="308"/>
                  <a:pt x="241" y="293"/>
                  <a:pt x="267" y="267"/>
                </a:cubicBezTo>
                <a:cubicBezTo>
                  <a:pt x="273" y="261"/>
                  <a:pt x="283" y="261"/>
                  <a:pt x="289" y="267"/>
                </a:cubicBezTo>
                <a:cubicBezTo>
                  <a:pt x="295" y="273"/>
                  <a:pt x="295" y="283"/>
                  <a:pt x="289" y="289"/>
                </a:cubicBezTo>
                <a:cubicBezTo>
                  <a:pt x="257" y="321"/>
                  <a:pt x="214" y="338"/>
                  <a:pt x="169" y="33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5AE1A80-91BF-4BCE-B75A-BB225E5B16EE}"/>
              </a:ext>
            </a:extLst>
          </p:cNvPr>
          <p:cNvGrpSpPr/>
          <p:nvPr/>
        </p:nvGrpSpPr>
        <p:grpSpPr>
          <a:xfrm rot="16200000">
            <a:off x="2869846" y="5227968"/>
            <a:ext cx="152144" cy="385432"/>
            <a:chOff x="5883212" y="3708538"/>
            <a:chExt cx="161977" cy="409774"/>
          </a:xfrm>
          <a:solidFill>
            <a:srgbClr val="F78C93"/>
          </a:solidFill>
        </p:grpSpPr>
        <p:sp>
          <p:nvSpPr>
            <p:cNvPr id="37" name="자유형 28">
              <a:extLst>
                <a:ext uri="{FF2B5EF4-FFF2-40B4-BE49-F238E27FC236}">
                  <a16:creationId xmlns:a16="http://schemas.microsoft.com/office/drawing/2014/main" id="{FB3F45B3-403F-42A8-946D-6C967A9009F9}"/>
                </a:ext>
              </a:extLst>
            </p:cNvPr>
            <p:cNvSpPr/>
            <p:nvPr/>
          </p:nvSpPr>
          <p:spPr>
            <a:xfrm>
              <a:off x="5883212" y="370853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2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</a:ln>
          </p:spPr>
        </p:sp>
        <p:sp>
          <p:nvSpPr>
            <p:cNvPr id="38" name="자유형 29">
              <a:extLst>
                <a:ext uri="{FF2B5EF4-FFF2-40B4-BE49-F238E27FC236}">
                  <a16:creationId xmlns:a16="http://schemas.microsoft.com/office/drawing/2014/main" id="{B676925D-558E-4757-9469-BEA47CF965BB}"/>
                </a:ext>
              </a:extLst>
            </p:cNvPr>
            <p:cNvSpPr/>
            <p:nvPr/>
          </p:nvSpPr>
          <p:spPr>
            <a:xfrm>
              <a:off x="5883212" y="387369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2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</a:ln>
          </p:spPr>
        </p:sp>
        <p:sp>
          <p:nvSpPr>
            <p:cNvPr id="39" name="자유형 30">
              <a:extLst>
                <a:ext uri="{FF2B5EF4-FFF2-40B4-BE49-F238E27FC236}">
                  <a16:creationId xmlns:a16="http://schemas.microsoft.com/office/drawing/2014/main" id="{9785F4C6-D84D-40CA-A439-1EEEEF912CF6}"/>
                </a:ext>
              </a:extLst>
            </p:cNvPr>
            <p:cNvSpPr/>
            <p:nvPr/>
          </p:nvSpPr>
          <p:spPr>
            <a:xfrm>
              <a:off x="5883212" y="4038859"/>
              <a:ext cx="161977" cy="79453"/>
            </a:xfrm>
            <a:custGeom>
              <a:avLst/>
              <a:gdLst>
                <a:gd name="T0" fmla="*/ 0 w 102"/>
                <a:gd name="T1" fmla="*/ 0 h 50"/>
                <a:gd name="T2" fmla="*/ 0 60000 65536"/>
                <a:gd name="T3" fmla="*/ -2 w 102"/>
                <a:gd name="T4" fmla="*/ -2 h 50"/>
                <a:gd name="T5" fmla="*/ 0 60000 65536"/>
                <a:gd name="T6" fmla="*/ -2 w 102"/>
                <a:gd name="T7" fmla="*/ 0 h 50"/>
                <a:gd name="T8" fmla="*/ 0 60000 65536"/>
                <a:gd name="T9" fmla="*/ 0 w 102"/>
                <a:gd name="T10" fmla="*/ 0 h 50"/>
                <a:gd name="T11" fmla="*/ 0 60000 65536"/>
                <a:gd name="T12" fmla="*/ 0 w 102"/>
                <a:gd name="T13" fmla="*/ 0 h 50"/>
                <a:gd name="T14" fmla="*/ 102 w 102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0">
                  <a:moveTo>
                    <a:pt x="0" y="0"/>
                  </a:moveTo>
                  <a:lnTo>
                    <a:pt x="52" y="50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</a:ln>
          </p:spPr>
        </p:sp>
      </p:grpSp>
      <p:sp>
        <p:nvSpPr>
          <p:cNvPr id="41" name="자유형 32">
            <a:extLst>
              <a:ext uri="{FF2B5EF4-FFF2-40B4-BE49-F238E27FC236}">
                <a16:creationId xmlns:a16="http://schemas.microsoft.com/office/drawing/2014/main" id="{BFD8DE01-CCFD-4F74-8438-EB630A09BD35}"/>
              </a:ext>
            </a:extLst>
          </p:cNvPr>
          <p:cNvSpPr/>
          <p:nvPr/>
        </p:nvSpPr>
        <p:spPr>
          <a:xfrm>
            <a:off x="1090762" y="4824068"/>
            <a:ext cx="1190295" cy="1188826"/>
          </a:xfrm>
          <a:custGeom>
            <a:avLst/>
            <a:gdLst>
              <a:gd name="T0" fmla="*/ -2 w 338"/>
              <a:gd name="T1" fmla="*/ -2 h 338"/>
              <a:gd name="T2" fmla="*/ 0 60000 65536"/>
              <a:gd name="T3" fmla="*/ -2 w 338"/>
              <a:gd name="T4" fmla="*/ -2 h 338"/>
              <a:gd name="T5" fmla="*/ 0 60000 65536"/>
              <a:gd name="T6" fmla="*/ -2 w 338"/>
              <a:gd name="T7" fmla="*/ -2 h 338"/>
              <a:gd name="T8" fmla="*/ 0 60000 65536"/>
              <a:gd name="T9" fmla="*/ -2 w 338"/>
              <a:gd name="T10" fmla="*/ -2 h 338"/>
              <a:gd name="T11" fmla="*/ 0 60000 65536"/>
              <a:gd name="T12" fmla="*/ -2 w 338"/>
              <a:gd name="T13" fmla="*/ -2 h 338"/>
              <a:gd name="T14" fmla="*/ 0 60000 65536"/>
              <a:gd name="T15" fmla="*/ -2 w 338"/>
              <a:gd name="T16" fmla="*/ 0 h 338"/>
              <a:gd name="T17" fmla="*/ 0 60000 65536"/>
              <a:gd name="T18" fmla="*/ 0 w 338"/>
              <a:gd name="T19" fmla="*/ -2 h 338"/>
              <a:gd name="T20" fmla="*/ 0 60000 65536"/>
              <a:gd name="T21" fmla="*/ -2 w 338"/>
              <a:gd name="T22" fmla="*/ -2 h 338"/>
              <a:gd name="T23" fmla="*/ 0 60000 65536"/>
              <a:gd name="T24" fmla="*/ -2 w 338"/>
              <a:gd name="T25" fmla="*/ -2 h 338"/>
              <a:gd name="T26" fmla="*/ 0 60000 65536"/>
              <a:gd name="T27" fmla="*/ -2 w 338"/>
              <a:gd name="T28" fmla="*/ 0 h 338"/>
              <a:gd name="T29" fmla="*/ 0 60000 65536"/>
              <a:gd name="T30" fmla="*/ 0 w 338"/>
              <a:gd name="T31" fmla="*/ 0 h 338"/>
              <a:gd name="T32" fmla="*/ 338 w 338"/>
              <a:gd name="T33" fmla="*/ 338 h 33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</a:cxnLst>
            <a:rect l="T30" t="T31" r="T32" b="T33"/>
            <a:pathLst>
              <a:path w="338" h="338">
                <a:moveTo>
                  <a:pt x="169" y="308"/>
                </a:moveTo>
                <a:cubicBezTo>
                  <a:pt x="92" y="308"/>
                  <a:pt x="30" y="245"/>
                  <a:pt x="30" y="169"/>
                </a:cubicBezTo>
                <a:cubicBezTo>
                  <a:pt x="30" y="93"/>
                  <a:pt x="92" y="31"/>
                  <a:pt x="169" y="31"/>
                </a:cubicBezTo>
                <a:cubicBezTo>
                  <a:pt x="245" y="31"/>
                  <a:pt x="307" y="93"/>
                  <a:pt x="307" y="169"/>
                </a:cubicBezTo>
                <a:cubicBezTo>
                  <a:pt x="307" y="245"/>
                  <a:pt x="245" y="308"/>
                  <a:pt x="169" y="308"/>
                </a:cubicBezTo>
                <a:moveTo>
                  <a:pt x="169" y="0"/>
                </a:moveTo>
                <a:cubicBezTo>
                  <a:pt x="76" y="0"/>
                  <a:pt x="0" y="76"/>
                  <a:pt x="0" y="169"/>
                </a:cubicBezTo>
                <a:cubicBezTo>
                  <a:pt x="0" y="262"/>
                  <a:pt x="76" y="338"/>
                  <a:pt x="169" y="338"/>
                </a:cubicBezTo>
                <a:cubicBezTo>
                  <a:pt x="262" y="338"/>
                  <a:pt x="338" y="262"/>
                  <a:pt x="338" y="169"/>
                </a:cubicBezTo>
                <a:cubicBezTo>
                  <a:pt x="338" y="76"/>
                  <a:pt x="262" y="0"/>
                  <a:pt x="169" y="0"/>
                </a:cubicBezTo>
              </a:path>
            </a:pathLst>
          </a:custGeom>
          <a:solidFill>
            <a:srgbClr val="B4B1B1"/>
          </a:solidFill>
          <a:ln w="9525" cap="flat" cmpd="sng" algn="ctr">
            <a:noFill/>
            <a:prstDash val="solid"/>
            <a:round/>
          </a:ln>
        </p:spPr>
      </p:sp>
      <p:sp>
        <p:nvSpPr>
          <p:cNvPr id="42" name="자유형 33">
            <a:extLst>
              <a:ext uri="{FF2B5EF4-FFF2-40B4-BE49-F238E27FC236}">
                <a16:creationId xmlns:a16="http://schemas.microsoft.com/office/drawing/2014/main" id="{5D78AC28-95EE-4EDC-97AE-C8238F25F1DF}"/>
              </a:ext>
            </a:extLst>
          </p:cNvPr>
          <p:cNvSpPr/>
          <p:nvPr/>
        </p:nvSpPr>
        <p:spPr>
          <a:xfrm>
            <a:off x="1090762" y="4824068"/>
            <a:ext cx="1190295" cy="1188826"/>
          </a:xfrm>
          <a:custGeom>
            <a:avLst/>
            <a:gdLst>
              <a:gd name="T0" fmla="*/ -2 w 338"/>
              <a:gd name="T1" fmla="*/ -2 h 338"/>
              <a:gd name="T2" fmla="*/ 0 60000 65536"/>
              <a:gd name="T3" fmla="*/ 0 w 338"/>
              <a:gd name="T4" fmla="*/ -2 h 338"/>
              <a:gd name="T5" fmla="*/ 0 60000 65536"/>
              <a:gd name="T6" fmla="*/ -2 w 338"/>
              <a:gd name="T7" fmla="*/ 0 h 338"/>
              <a:gd name="T8" fmla="*/ 0 60000 65536"/>
              <a:gd name="T9" fmla="*/ -2 w 338"/>
              <a:gd name="T10" fmla="*/ -2 h 338"/>
              <a:gd name="T11" fmla="*/ 0 60000 65536"/>
              <a:gd name="T12" fmla="*/ -2 w 338"/>
              <a:gd name="T13" fmla="*/ -2 h 338"/>
              <a:gd name="T14" fmla="*/ 0 60000 65536"/>
              <a:gd name="T15" fmla="*/ -2 w 338"/>
              <a:gd name="T16" fmla="*/ -2 h 338"/>
              <a:gd name="T17" fmla="*/ 0 60000 65536"/>
              <a:gd name="T18" fmla="*/ -2 w 338"/>
              <a:gd name="T19" fmla="*/ -2 h 338"/>
              <a:gd name="T20" fmla="*/ 0 60000 65536"/>
              <a:gd name="T21" fmla="*/ -2 w 338"/>
              <a:gd name="T22" fmla="*/ -2 h 338"/>
              <a:gd name="T23" fmla="*/ 0 60000 65536"/>
              <a:gd name="T24" fmla="*/ -2 w 338"/>
              <a:gd name="T25" fmla="*/ -2 h 338"/>
              <a:gd name="T26" fmla="*/ 0 60000 65536"/>
              <a:gd name="T27" fmla="*/ -2 w 338"/>
              <a:gd name="T28" fmla="*/ -2 h 338"/>
              <a:gd name="T29" fmla="*/ 0 60000 65536"/>
              <a:gd name="T30" fmla="*/ -2 w 338"/>
              <a:gd name="T31" fmla="*/ -2 h 338"/>
              <a:gd name="T32" fmla="*/ 0 60000 65536"/>
              <a:gd name="T33" fmla="*/ -2 w 338"/>
              <a:gd name="T34" fmla="*/ -2 h 338"/>
              <a:gd name="T35" fmla="*/ 0 60000 65536"/>
              <a:gd name="T36" fmla="*/ -2 w 338"/>
              <a:gd name="T37" fmla="*/ -2 h 338"/>
              <a:gd name="T38" fmla="*/ 0 60000 65536"/>
              <a:gd name="T39" fmla="*/ 0 w 338"/>
              <a:gd name="T40" fmla="*/ 0 h 338"/>
              <a:gd name="T41" fmla="*/ 338 w 338"/>
              <a:gd name="T42" fmla="*/ 338 h 33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</a:cxnLst>
            <a:rect l="T39" t="T40" r="T41" b="T42"/>
            <a:pathLst>
              <a:path w="338" h="338">
                <a:moveTo>
                  <a:pt x="169" y="338"/>
                </a:moveTo>
                <a:cubicBezTo>
                  <a:pt x="76" y="338"/>
                  <a:pt x="0" y="262"/>
                  <a:pt x="0" y="169"/>
                </a:cubicBezTo>
                <a:cubicBezTo>
                  <a:pt x="0" y="76"/>
                  <a:pt x="76" y="0"/>
                  <a:pt x="169" y="0"/>
                </a:cubicBezTo>
                <a:cubicBezTo>
                  <a:pt x="177" y="0"/>
                  <a:pt x="184" y="7"/>
                  <a:pt x="184" y="15"/>
                </a:cubicBezTo>
                <a:cubicBezTo>
                  <a:pt x="184" y="24"/>
                  <a:pt x="177" y="31"/>
                  <a:pt x="169" y="31"/>
                </a:cubicBezTo>
                <a:cubicBezTo>
                  <a:pt x="92" y="31"/>
                  <a:pt x="30" y="93"/>
                  <a:pt x="30" y="169"/>
                </a:cubicBezTo>
                <a:cubicBezTo>
                  <a:pt x="30" y="245"/>
                  <a:pt x="92" y="308"/>
                  <a:pt x="169" y="308"/>
                </a:cubicBezTo>
                <a:cubicBezTo>
                  <a:pt x="245" y="308"/>
                  <a:pt x="307" y="245"/>
                  <a:pt x="307" y="169"/>
                </a:cubicBezTo>
                <a:cubicBezTo>
                  <a:pt x="307" y="131"/>
                  <a:pt x="291" y="94"/>
                  <a:pt x="263" y="68"/>
                </a:cubicBezTo>
                <a:cubicBezTo>
                  <a:pt x="257" y="62"/>
                  <a:pt x="257" y="52"/>
                  <a:pt x="262" y="46"/>
                </a:cubicBezTo>
                <a:cubicBezTo>
                  <a:pt x="268" y="40"/>
                  <a:pt x="278" y="39"/>
                  <a:pt x="284" y="45"/>
                </a:cubicBezTo>
                <a:cubicBezTo>
                  <a:pt x="318" y="77"/>
                  <a:pt x="338" y="122"/>
                  <a:pt x="338" y="169"/>
                </a:cubicBezTo>
                <a:cubicBezTo>
                  <a:pt x="338" y="262"/>
                  <a:pt x="262" y="338"/>
                  <a:pt x="169" y="33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4AE4B3D-4C6F-4F27-87FD-038C11A53379}"/>
              </a:ext>
            </a:extLst>
          </p:cNvPr>
          <p:cNvGrpSpPr/>
          <p:nvPr/>
        </p:nvGrpSpPr>
        <p:grpSpPr>
          <a:xfrm>
            <a:off x="1375848" y="1759769"/>
            <a:ext cx="623327" cy="642013"/>
            <a:chOff x="10566994" y="3445922"/>
            <a:chExt cx="1265642" cy="130126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0EDCEB7-7153-4F78-A6AF-45B8C66711D9}"/>
                </a:ext>
              </a:extLst>
            </p:cNvPr>
            <p:cNvSpPr/>
            <p:nvPr/>
          </p:nvSpPr>
          <p:spPr>
            <a:xfrm>
              <a:off x="10566994" y="3453816"/>
              <a:ext cx="1265637" cy="1278681"/>
            </a:xfrm>
            <a:prstGeom prst="rect">
              <a:avLst/>
            </a:prstGeom>
            <a:solidFill>
              <a:srgbClr val="F14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6C86267F-63A7-4417-A790-C6370C975F9F}"/>
                </a:ext>
              </a:extLst>
            </p:cNvPr>
            <p:cNvSpPr/>
            <p:nvPr/>
          </p:nvSpPr>
          <p:spPr>
            <a:xfrm flipH="1" flipV="1">
              <a:off x="10566994" y="3445922"/>
              <a:ext cx="1265637" cy="1286572"/>
            </a:xfrm>
            <a:prstGeom prst="rtTriangle">
              <a:avLst/>
            </a:prstGeom>
            <a:solidFill>
              <a:srgbClr val="252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2D8C77A-C444-4E1D-86A1-94589A8E15F5}"/>
                </a:ext>
              </a:extLst>
            </p:cNvPr>
            <p:cNvSpPr/>
            <p:nvPr/>
          </p:nvSpPr>
          <p:spPr>
            <a:xfrm>
              <a:off x="10655135" y="3545743"/>
              <a:ext cx="1086929" cy="1086929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14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B975E2B-15AA-46CC-8DDF-E314F7C714B7}"/>
                </a:ext>
              </a:extLst>
            </p:cNvPr>
            <p:cNvSpPr/>
            <p:nvPr/>
          </p:nvSpPr>
          <p:spPr>
            <a:xfrm>
              <a:off x="10566999" y="3468511"/>
              <a:ext cx="1265637" cy="12786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9525">
                    <a:solidFill>
                      <a:srgbClr val="F4F5F9"/>
                    </a:solidFill>
                  </a:ln>
                  <a:gradFill>
                    <a:gsLst>
                      <a:gs pos="1000">
                        <a:schemeClr val="accent1"/>
                      </a:gs>
                      <a:gs pos="99000">
                        <a:schemeClr val="accent4"/>
                      </a:gs>
                    </a:gsLst>
                    <a:lin ang="5400000" scaled="1"/>
                  </a:gra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VRR</a:t>
              </a:r>
              <a:endParaRPr lang="ko-KR" altLang="en-US" sz="1100" dirty="0">
                <a:ln w="9525">
                  <a:solidFill>
                    <a:srgbClr val="F4F5F9"/>
                  </a:solidFill>
                </a:ln>
                <a:gradFill>
                  <a:gsLst>
                    <a:gs pos="1000">
                      <a:schemeClr val="accent1"/>
                    </a:gs>
                    <a:gs pos="99000">
                      <a:schemeClr val="accent4"/>
                    </a:gs>
                  </a:gsLst>
                  <a:lin ang="5400000" scaled="1"/>
                </a:gra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F2B50D-5A3C-41BD-A8A8-4ED0F75A824E}"/>
              </a:ext>
            </a:extLst>
          </p:cNvPr>
          <p:cNvSpPr/>
          <p:nvPr/>
        </p:nvSpPr>
        <p:spPr>
          <a:xfrm>
            <a:off x="3579806" y="1481784"/>
            <a:ext cx="7336465" cy="1190732"/>
          </a:xfrm>
          <a:prstGeom prst="round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고객들은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kit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대한 고유의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license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번호를 받게 되며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플랫폼에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Login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하여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VRR Play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기록과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고객이 생성하여 저장된 </a:t>
            </a:r>
            <a:b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자신만의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Beat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확인할 수 있다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FCFA519-CEA7-4308-987D-B322DD527D80}"/>
              </a:ext>
            </a:extLst>
          </p:cNvPr>
          <p:cNvSpPr/>
          <p:nvPr/>
        </p:nvSpPr>
        <p:spPr>
          <a:xfrm>
            <a:off x="3579805" y="3151973"/>
            <a:ext cx="7336465" cy="1190732"/>
          </a:xfrm>
          <a:prstGeom prst="roundRect">
            <a:avLst/>
          </a:prstGeom>
          <a:solidFill>
            <a:srgbClr val="DBD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기기를 착용하고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Kinect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인식된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Player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UI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통해</a:t>
            </a:r>
            <a:b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로그인하고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하고 싶은 곡을 선택 후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VR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리듬게임을 즐긴다</a:t>
            </a:r>
          </a:p>
        </p:txBody>
      </p:sp>
      <p:pic>
        <p:nvPicPr>
          <p:cNvPr id="56" name="Picture 2" descr="C:\Users\user\Desktop\player.JPG">
            <a:extLst>
              <a:ext uri="{FF2B5EF4-FFF2-40B4-BE49-F238E27FC236}">
                <a16:creationId xmlns:a16="http://schemas.microsoft.com/office/drawing/2014/main" id="{E65722D5-3FF4-4981-BD86-FE421A4C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57" y="3431828"/>
            <a:ext cx="551904" cy="63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user\Desktop\음악.JPG">
            <a:extLst>
              <a:ext uri="{FF2B5EF4-FFF2-40B4-BE49-F238E27FC236}">
                <a16:creationId xmlns:a16="http://schemas.microsoft.com/office/drawing/2014/main" id="{99EA5DC9-FE68-48BA-9A64-038970A89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11"/>
          <a:stretch/>
        </p:blipFill>
        <p:spPr bwMode="auto">
          <a:xfrm>
            <a:off x="1375848" y="5058666"/>
            <a:ext cx="623325" cy="71962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E29EF4B-8E96-405F-8EFE-19C0C8F328F6}"/>
              </a:ext>
            </a:extLst>
          </p:cNvPr>
          <p:cNvSpPr/>
          <p:nvPr/>
        </p:nvSpPr>
        <p:spPr>
          <a:xfrm>
            <a:off x="3579805" y="4901390"/>
            <a:ext cx="7336465" cy="1190732"/>
          </a:xfrm>
          <a:prstGeom prst="roundRect">
            <a:avLst/>
          </a:prstGeom>
          <a:solidFill>
            <a:srgbClr val="FC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자신이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하고 싶은 곡이 없으면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Auto Beat Note Making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기능을 </a:t>
            </a:r>
            <a:b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이용해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음원을 집어넣어 자동으로 생성된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Note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웹 플랫폼에 저장하고</a:t>
            </a:r>
            <a:b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하거나 다른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Player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공유할 수 있다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E8329EC-F761-4039-8EDB-F722417E51D8}"/>
              </a:ext>
            </a:extLst>
          </p:cNvPr>
          <p:cNvSpPr/>
          <p:nvPr/>
        </p:nvSpPr>
        <p:spPr>
          <a:xfrm>
            <a:off x="2986225" y="5949255"/>
            <a:ext cx="1163549" cy="534930"/>
          </a:xfrm>
          <a:prstGeom prst="roundRect">
            <a:avLst/>
          </a:prstGeom>
          <a:solidFill>
            <a:srgbClr val="FD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로그인기능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9ED6BC-07A8-4F4B-9D96-1C13B964CAEE}"/>
              </a:ext>
            </a:extLst>
          </p:cNvPr>
          <p:cNvSpPr/>
          <p:nvPr/>
        </p:nvSpPr>
        <p:spPr>
          <a:xfrm>
            <a:off x="4319040" y="5945417"/>
            <a:ext cx="1578349" cy="534930"/>
          </a:xfrm>
          <a:prstGeom prst="roundRect">
            <a:avLst/>
          </a:prstGeom>
          <a:solidFill>
            <a:srgbClr val="FD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음악 변환 시스템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07AD08C-4667-4C1D-A5E8-19944AD1B686}"/>
              </a:ext>
            </a:extLst>
          </p:cNvPr>
          <p:cNvSpPr/>
          <p:nvPr/>
        </p:nvSpPr>
        <p:spPr>
          <a:xfrm>
            <a:off x="6065907" y="5945417"/>
            <a:ext cx="1400871" cy="534930"/>
          </a:xfrm>
          <a:prstGeom prst="roundRect">
            <a:avLst/>
          </a:prstGeom>
          <a:solidFill>
            <a:srgbClr val="FD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음악 목록 보기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5C919A1-B32F-4AA2-A6BC-B4DFFEE06F9B}"/>
              </a:ext>
            </a:extLst>
          </p:cNvPr>
          <p:cNvSpPr/>
          <p:nvPr/>
        </p:nvSpPr>
        <p:spPr>
          <a:xfrm>
            <a:off x="10210834" y="5929872"/>
            <a:ext cx="1400871" cy="534930"/>
          </a:xfrm>
          <a:prstGeom prst="roundRect">
            <a:avLst/>
          </a:prstGeom>
          <a:solidFill>
            <a:srgbClr val="FD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 정보 보기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BECE124-2E4F-441F-8EE2-633F0FCB75E8}"/>
              </a:ext>
            </a:extLst>
          </p:cNvPr>
          <p:cNvSpPr/>
          <p:nvPr/>
        </p:nvSpPr>
        <p:spPr>
          <a:xfrm>
            <a:off x="7635295" y="5945417"/>
            <a:ext cx="1245851" cy="534930"/>
          </a:xfrm>
          <a:prstGeom prst="roundRect">
            <a:avLst/>
          </a:prstGeom>
          <a:solidFill>
            <a:srgbClr val="FD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랭킹 시스템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576335D-FC36-41D4-8C03-D207560B81C1}"/>
              </a:ext>
            </a:extLst>
          </p:cNvPr>
          <p:cNvSpPr/>
          <p:nvPr/>
        </p:nvSpPr>
        <p:spPr>
          <a:xfrm>
            <a:off x="9049663" y="5929872"/>
            <a:ext cx="992188" cy="534930"/>
          </a:xfrm>
          <a:prstGeom prst="roundRect">
            <a:avLst/>
          </a:prstGeom>
          <a:solidFill>
            <a:srgbClr val="FD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 기능</a:t>
            </a:r>
          </a:p>
        </p:txBody>
      </p:sp>
    </p:spTree>
    <p:extLst>
      <p:ext uri="{BB962C8B-B14F-4D97-AF65-F5344CB8AC3E}">
        <p14:creationId xmlns:p14="http://schemas.microsoft.com/office/powerpoint/2010/main" val="3311137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0FB4F-4FD0-4C19-A429-067793E7D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6" b="5740"/>
          <a:stretch/>
        </p:blipFill>
        <p:spPr>
          <a:xfrm>
            <a:off x="4939886" y="292099"/>
            <a:ext cx="6605558" cy="6443981"/>
          </a:xfrm>
          <a:prstGeom prst="rect">
            <a:avLst/>
          </a:prstGeom>
        </p:spPr>
      </p:pic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13008394" y="1100730"/>
          <a:ext cx="10758624" cy="51866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4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4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284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시나리오 이름</a:t>
                      </a:r>
                      <a:endParaRPr lang="ko-KR" altLang="en-US" sz="1300" dirty="0">
                        <a:solidFill>
                          <a:schemeClr val="tx2"/>
                        </a:solidFill>
                        <a:latin typeface="Adobe Fan Heiti Std B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Play VRR</a:t>
                      </a:r>
                      <a:endParaRPr lang="ko-KR" altLang="en-US" sz="1500" dirty="0">
                        <a:solidFill>
                          <a:schemeClr val="tx2"/>
                        </a:solidFill>
                        <a:latin typeface="Adobe Fan Heiti Std B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39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Event</a:t>
                      </a:r>
                      <a:r>
                        <a:rPr lang="en-US" altLang="ko-KR" baseline="0" dirty="0"/>
                        <a:t> flow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dirty="0"/>
                        <a:t> VRR</a:t>
                      </a:r>
                      <a:r>
                        <a:rPr lang="ko-KR" altLang="en-US" dirty="0"/>
                        <a:t>의 사용자는 원하는 음악을 이용해 게임을 하고 싶어 </a:t>
                      </a:r>
                      <a:r>
                        <a:rPr lang="en-US" altLang="ko-KR" dirty="0"/>
                        <a:t>VRR</a:t>
                      </a:r>
                      <a:r>
                        <a:rPr lang="ko-KR" altLang="en-US" dirty="0"/>
                        <a:t>서버를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로 접속한다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서버에서 </a:t>
                      </a:r>
                      <a:r>
                        <a:rPr lang="ko-KR" altLang="en-US" dirty="0" err="1"/>
                        <a:t>로그인을</a:t>
                      </a:r>
                      <a:r>
                        <a:rPr lang="ko-KR" altLang="en-US" dirty="0"/>
                        <a:t> 하고 원하는 음악을 </a:t>
                      </a:r>
                      <a:r>
                        <a:rPr lang="ko-KR" altLang="en-US" dirty="0" err="1"/>
                        <a:t>업로드한다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업로드한</a:t>
                      </a:r>
                      <a:r>
                        <a:rPr lang="ko-KR" altLang="en-US" dirty="0"/>
                        <a:t> 음악을 </a:t>
                      </a:r>
                      <a:r>
                        <a:rPr lang="ko-KR" altLang="en-US" dirty="0" err="1"/>
                        <a:t>플레이하기</a:t>
                      </a:r>
                      <a:r>
                        <a:rPr lang="ko-KR" altLang="en-US" dirty="0"/>
                        <a:t> 위해 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이용자는 </a:t>
                      </a:r>
                      <a:r>
                        <a:rPr lang="en-US" altLang="ko-KR" dirty="0"/>
                        <a:t>VR</a:t>
                      </a:r>
                      <a:r>
                        <a:rPr lang="ko-KR" altLang="en-US" dirty="0"/>
                        <a:t>기어를 착용하고 </a:t>
                      </a:r>
                      <a:r>
                        <a:rPr lang="en-US" altLang="ko-KR" dirty="0"/>
                        <a:t>Leap </a:t>
                      </a:r>
                      <a:r>
                        <a:rPr lang="ko-KR" altLang="en-US" dirty="0"/>
                        <a:t>위치를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수정했다</a:t>
                      </a:r>
                      <a:endParaRPr lang="en-US" altLang="ko-KR" dirty="0"/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dirty="0"/>
                        <a:t> VR</a:t>
                      </a:r>
                      <a:r>
                        <a:rPr lang="ko-KR" altLang="en-US" dirty="0"/>
                        <a:t>기어와 </a:t>
                      </a:r>
                      <a:r>
                        <a:rPr lang="ko-KR" altLang="en-US" dirty="0" err="1"/>
                        <a:t>라이트기어의</a:t>
                      </a:r>
                      <a:r>
                        <a:rPr lang="ko-KR" altLang="en-US" dirty="0"/>
                        <a:t> 전원이 들어오고 </a:t>
                      </a:r>
                      <a:r>
                        <a:rPr lang="en-US" altLang="ko-KR" dirty="0" err="1"/>
                        <a:t>vr</a:t>
                      </a:r>
                      <a:r>
                        <a:rPr lang="ko-KR" altLang="en-US" dirty="0"/>
                        <a:t>기어 상의 화면을 조작하여 </a:t>
                      </a:r>
                      <a:r>
                        <a:rPr lang="ko-KR" altLang="en-US" dirty="0" err="1"/>
                        <a:t>로그인을</a:t>
                      </a:r>
                      <a:r>
                        <a:rPr lang="ko-KR" altLang="en-US" dirty="0"/>
                        <a:t> 하였다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사용자 인식 후 노래리스트를 확인하고 그 중 원하는 노래를 선택한다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비트의 속도를 선택한 후 게임을 시작한다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게임이 시작되고 </a:t>
                      </a:r>
                      <a:r>
                        <a:rPr lang="ko-KR" altLang="en-US" dirty="0" err="1"/>
                        <a:t>라이트기어를</a:t>
                      </a:r>
                      <a:r>
                        <a:rPr lang="ko-KR" altLang="en-US" dirty="0"/>
                        <a:t> 이용해 사용자를 향해 오는 노트를 자른다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노트들을 자를 때마다 정확도가 뜨고 점수와 </a:t>
                      </a:r>
                      <a:r>
                        <a:rPr lang="ko-KR" altLang="en-US" dirty="0" err="1"/>
                        <a:t>콤보가</a:t>
                      </a:r>
                      <a:r>
                        <a:rPr lang="ko-KR" altLang="en-US" dirty="0"/>
                        <a:t> 올라간다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이 때 정확도에 따라 오르는 점수가 다르다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만약 노트를 베지 못하면 </a:t>
                      </a:r>
                      <a:r>
                        <a:rPr lang="ko-KR" altLang="en-US" dirty="0" err="1"/>
                        <a:t>콤보가</a:t>
                      </a:r>
                      <a:r>
                        <a:rPr lang="ko-KR" altLang="en-US" dirty="0"/>
                        <a:t> 끊어진다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 게임이 끝나고 사용자가 틀린 노트의 개수와 점수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콤보횟수</a:t>
                      </a:r>
                      <a:r>
                        <a:rPr lang="ko-KR" altLang="en-US" dirty="0"/>
                        <a:t> 등을 알려준다</a:t>
                      </a:r>
                      <a:endParaRPr lang="ko-KR" altLang="en-US" dirty="0">
                        <a:solidFill>
                          <a:schemeClr val="accent3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fld id="{6E85B637-FB07-4D91-A23C-80BDFC83D6E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66853D9-E375-43AB-A5AA-EBEA8D11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/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84592769-BD32-42FE-8AAF-E6FC4AE73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D480E-E3EA-4115-A4EE-90A4147238B6}"/>
              </a:ext>
            </a:extLst>
          </p:cNvPr>
          <p:cNvSpPr txBox="1"/>
          <p:nvPr/>
        </p:nvSpPr>
        <p:spPr>
          <a:xfrm>
            <a:off x="1773855" y="1194329"/>
            <a:ext cx="481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2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측면</a:t>
            </a:r>
            <a:endParaRPr lang="ko-KR" altLang="en-US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DB0FD-490A-4CEE-8DE0-D5836FD94891}"/>
              </a:ext>
            </a:extLst>
          </p:cNvPr>
          <p:cNvSpPr txBox="1"/>
          <p:nvPr/>
        </p:nvSpPr>
        <p:spPr>
          <a:xfrm>
            <a:off x="1283861" y="1752372"/>
            <a:ext cx="481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 Sequence Diagram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3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깔끔템플릿_hjjj">
      <a:dk1>
        <a:srgbClr val="252C41"/>
      </a:dk1>
      <a:lt1>
        <a:srgbClr val="EEEFF3"/>
      </a:lt1>
      <a:dk2>
        <a:srgbClr val="252C41"/>
      </a:dk2>
      <a:lt2>
        <a:srgbClr val="F4F5F9"/>
      </a:lt2>
      <a:accent1>
        <a:srgbClr val="F1404B"/>
      </a:accent1>
      <a:accent2>
        <a:srgbClr val="505050"/>
      </a:accent2>
      <a:accent3>
        <a:srgbClr val="EAE2CE"/>
      </a:accent3>
      <a:accent4>
        <a:srgbClr val="45478B"/>
      </a:accent4>
      <a:accent5>
        <a:srgbClr val="8DB9B5"/>
      </a:accent5>
      <a:accent6>
        <a:srgbClr val="AC005A"/>
      </a:accent6>
      <a:hlink>
        <a:srgbClr val="F1404B"/>
      </a:hlink>
      <a:folHlink>
        <a:srgbClr val="F1404B"/>
      </a:folHlink>
    </a:clrScheme>
    <a:fontScheme name="사용자 지정 9">
      <a:majorFont>
        <a:latin typeface="한둥근체 제목"/>
        <a:ea typeface="한둥근체 제목"/>
        <a:cs typeface=""/>
      </a:majorFont>
      <a:minorFont>
        <a:latin typeface="한둥근체 돋움"/>
        <a:ea typeface="한둥근체 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DDDFE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2816</Words>
  <Application>Microsoft Office PowerPoint</Application>
  <PresentationFormat>와이드스크린</PresentationFormat>
  <Paragraphs>702</Paragraphs>
  <Slides>44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Adobe Fan Heiti Std B</vt:lpstr>
      <vt:lpstr>Adobe 고딕 Std B</vt:lpstr>
      <vt:lpstr>HY강B</vt:lpstr>
      <vt:lpstr>맑은 고딕</vt:lpstr>
      <vt:lpstr>에스코어 드림 5 Medium</vt:lpstr>
      <vt:lpstr>에스코어 드림 7 ExtraBold</vt:lpstr>
      <vt:lpstr>한둥근체 돋움</vt:lpstr>
      <vt:lpstr>한둥근체 제목</vt:lpstr>
      <vt:lpstr>Arial</vt:lpstr>
      <vt:lpstr>Calibri</vt:lpstr>
      <vt:lpstr>Wingdings</vt:lpstr>
      <vt:lpstr>Office 테마</vt:lpstr>
      <vt:lpstr>딥러닝을 이용한  VR 리듬게임  Beat Maker</vt:lpstr>
      <vt:lpstr>PowerPoint 프레젠테이션</vt:lpstr>
      <vt:lpstr>01 서비스 개요</vt:lpstr>
      <vt:lpstr>PowerPoint 프레젠테이션</vt:lpstr>
      <vt:lpstr>02 서비스 기획 배경</vt:lpstr>
      <vt:lpstr>서비스 기획 배경</vt:lpstr>
      <vt:lpstr>03 서비스 소개</vt:lpstr>
      <vt:lpstr>서비스 소개</vt:lpstr>
      <vt:lpstr>서비스 소개</vt:lpstr>
      <vt:lpstr>서비스 소개</vt:lpstr>
      <vt:lpstr>VRR 구성도</vt:lpstr>
      <vt:lpstr>04 기술 소개</vt:lpstr>
      <vt:lpstr>기술 소개</vt:lpstr>
      <vt:lpstr>기술 소개</vt:lpstr>
      <vt:lpstr>기술 소개</vt:lpstr>
      <vt:lpstr>기술 소개</vt:lpstr>
      <vt:lpstr>기술 소개</vt:lpstr>
      <vt:lpstr>PowerPoint 프레젠테이션</vt:lpstr>
      <vt:lpstr>기술 소개</vt:lpstr>
      <vt:lpstr>웹 서비스 플랫폼</vt:lpstr>
      <vt:lpstr>05 시장 동향</vt:lpstr>
      <vt:lpstr>시장 동향</vt:lpstr>
      <vt:lpstr>시장 동향</vt:lpstr>
      <vt:lpstr>시장 동향</vt:lpstr>
      <vt:lpstr>시장 동향</vt:lpstr>
      <vt:lpstr>시장 동향</vt:lpstr>
      <vt:lpstr>06 사업 구조</vt:lpstr>
      <vt:lpstr>사업 구조</vt:lpstr>
      <vt:lpstr>07 수익</vt:lpstr>
      <vt:lpstr>수익</vt:lpstr>
      <vt:lpstr>08 향후 추진 계획</vt:lpstr>
      <vt:lpstr>향후 추진 계획</vt:lpstr>
      <vt:lpstr>향후 추진 계획</vt:lpstr>
      <vt:lpstr>향후 추진 계획</vt:lpstr>
      <vt:lpstr>09 업무분담</vt:lpstr>
      <vt:lpstr>업무분담</vt:lpstr>
      <vt:lpstr>10 주차 별 개발 계획</vt:lpstr>
      <vt:lpstr>주차 별 개발 계획</vt:lpstr>
      <vt:lpstr>참고 문헌</vt:lpstr>
      <vt:lpstr> 참고 문헌</vt:lpstr>
      <vt:lpstr> 참고 문헌</vt:lpstr>
      <vt:lpstr> 사진 자료</vt:lpstr>
      <vt:lpstr> 사진 자료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깔끔 템플릿</dc:title>
  <dc:creator>박영준</dc:creator>
  <cp:lastModifiedBy>박영준</cp:lastModifiedBy>
  <cp:revision>122</cp:revision>
  <cp:lastPrinted>2019-10-01T05:05:40Z</cp:lastPrinted>
  <dcterms:created xsi:type="dcterms:W3CDTF">2019-09-27T01:48:19Z</dcterms:created>
  <dcterms:modified xsi:type="dcterms:W3CDTF">2019-10-01T09:03:14Z</dcterms:modified>
</cp:coreProperties>
</file>